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75" r:id="rId2"/>
    <p:sldId id="278" r:id="rId3"/>
    <p:sldId id="279" r:id="rId4"/>
    <p:sldId id="280" r:id="rId5"/>
    <p:sldId id="281" r:id="rId6"/>
    <p:sldId id="277" r:id="rId7"/>
    <p:sldId id="274" r:id="rId8"/>
    <p:sldId id="256" r:id="rId9"/>
    <p:sldId id="258" r:id="rId10"/>
    <p:sldId id="257" r:id="rId11"/>
    <p:sldId id="284" r:id="rId12"/>
    <p:sldId id="282" r:id="rId13"/>
    <p:sldId id="283" r:id="rId14"/>
    <p:sldId id="260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59" r:id="rId25"/>
    <p:sldId id="261" r:id="rId26"/>
    <p:sldId id="262" r:id="rId27"/>
    <p:sldId id="263" r:id="rId28"/>
    <p:sldId id="264" r:id="rId29"/>
    <p:sldId id="265" r:id="rId30"/>
    <p:sldId id="266" r:id="rId31"/>
    <p:sldId id="267" r:id="rId32"/>
    <p:sldId id="294" r:id="rId33"/>
    <p:sldId id="298" r:id="rId34"/>
    <p:sldId id="295" r:id="rId35"/>
    <p:sldId id="296" r:id="rId36"/>
    <p:sldId id="299" r:id="rId37"/>
    <p:sldId id="297" r:id="rId3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5BE263C-DBD7-4A20-BB59-AAB30ACAA65A}" styleName="Μεσαίο στυλ 3 - Έμφαση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Μεσαίο στυλ 3 - Έμφαση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25;&#941;&#959;&#962;%20&#966;&#940;&#954;&#949;&#955;&#959;&#962;\&#914;&#959;&#951;&#952;&#951;&#964;&#953;&#954;&#972;.xlsm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ME.xlsm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ME.xlsm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ME.xlsm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914;&#959;&#951;&#952;&#951;&#964;&#953;&#954;&#972;.xlsm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EPIXMISTH.xlsm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914;&#959;&#951;&#952;&#951;&#964;&#953;&#954;&#972;.xlsm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EPIXMISTH.xlsm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25;&#941;&#959;&#962;%20&#966;&#940;&#954;&#949;&#955;&#959;&#962;\&#914;&#959;&#951;&#952;&#951;&#964;&#953;&#954;&#972;.xlsm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25;&#941;&#959;&#962;%20&#966;&#940;&#954;&#949;&#955;&#959;&#962;\&#914;&#959;&#951;&#952;&#951;&#964;&#953;&#954;&#972;.xlsm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ME.xlsm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ME.xlsm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ME.xlsm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ME.xlsm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ME.xlsm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ME.xlsm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ME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plotArea>
      <c:layout/>
      <c:lineChart>
        <c:grouping val="standard"/>
        <c:ser>
          <c:idx val="0"/>
          <c:order val="0"/>
          <c:tx>
            <c:strRef>
              <c:f>Εισφορά!$V$5</c:f>
              <c:strCache>
                <c:ptCount val="1"/>
                <c:pt idx="0">
                  <c:v>Ενεργός Συντελεστής Παλιός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</c:spPr>
          </c:marker>
          <c:dLbls>
            <c:dLbl>
              <c:idx val="0"/>
              <c:layout>
                <c:manualLayout>
                  <c:x val="-4.9443757725587123E-2"/>
                  <c:y val="2.6455026455026488E-3"/>
                </c:manualLayout>
              </c:layout>
              <c:showVal val="1"/>
            </c:dLbl>
            <c:dLbl>
              <c:idx val="1"/>
              <c:layout>
                <c:manualLayout>
                  <c:x val="-2.6370004120313172E-2"/>
                  <c:y val="-3.9682539682539694E-2"/>
                </c:manualLayout>
              </c:layout>
              <c:numFmt formatCode="0.00%" sourceLinked="0"/>
              <c:spPr>
                <a:noFill/>
                <a:ln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l-GR"/>
                </a:p>
              </c:txPr>
              <c:showVal val="1"/>
            </c:dLbl>
            <c:dLbl>
              <c:idx val="2"/>
              <c:layout>
                <c:manualLayout>
                  <c:x val="-3.4610630407911E-2"/>
                  <c:y val="-5.2910052910052914E-2"/>
                </c:manualLayout>
              </c:layout>
              <c:numFmt formatCode="0.00%" sourceLinked="0"/>
              <c:spPr>
                <a:noFill/>
                <a:ln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l-GR"/>
                </a:p>
              </c:txPr>
              <c:showVal val="1"/>
            </c:dLbl>
            <c:dLbl>
              <c:idx val="3"/>
              <c:layout>
                <c:manualLayout>
                  <c:x val="-2.4235985917531115E-2"/>
                  <c:y val="3.9682539682539694E-2"/>
                </c:manualLayout>
              </c:layout>
              <c:numFmt formatCode="0.00%" sourceLinked="0"/>
              <c:spPr>
                <a:noFill/>
                <a:ln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l-GR"/>
                </a:p>
              </c:txPr>
              <c:showVal val="1"/>
            </c:dLbl>
            <c:dLbl>
              <c:idx val="4"/>
              <c:layout>
                <c:manualLayout>
                  <c:x val="-1.9777503090234863E-2"/>
                  <c:y val="3.1746031746031744E-2"/>
                </c:manualLayout>
              </c:layout>
              <c:numFmt formatCode="0.00%" sourceLinked="0"/>
              <c:spPr>
                <a:noFill/>
                <a:ln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l-GR"/>
                </a:p>
              </c:txPr>
              <c:showVal val="1"/>
            </c:dLbl>
            <c:dLbl>
              <c:idx val="5"/>
              <c:layout>
                <c:manualLayout>
                  <c:x val="-1.9777503090234811E-2"/>
                  <c:y val="3.9682539682539694E-2"/>
                </c:manualLayout>
              </c:layout>
              <c:showVal val="1"/>
            </c:dLbl>
            <c:dLbl>
              <c:idx val="6"/>
              <c:layout>
                <c:manualLayout>
                  <c:x val="-1.9777503090234863E-2"/>
                  <c:y val="3.9682539682539694E-2"/>
                </c:manualLayout>
              </c:layout>
              <c:showVal val="1"/>
            </c:dLbl>
            <c:dLbl>
              <c:idx val="7"/>
              <c:layout>
                <c:manualLayout>
                  <c:x val="-9.8887515451174298E-3"/>
                  <c:y val="3.9682539682539694E-2"/>
                </c:manualLayout>
              </c:layout>
              <c:showVal val="1"/>
            </c:dLbl>
            <c:dLbl>
              <c:idx val="8"/>
              <c:layout>
                <c:manualLayout>
                  <c:x val="-2.4721878862793593E-2"/>
                  <c:y val="3.9682539682539694E-2"/>
                </c:manualLayout>
              </c:layout>
              <c:showVal val="1"/>
            </c:dLbl>
            <c:dLbl>
              <c:idx val="9"/>
              <c:layout>
                <c:manualLayout>
                  <c:x val="-2.4721878862793593E-2"/>
                  <c:y val="3.7037037037037063E-2"/>
                </c:manualLayout>
              </c:layout>
              <c:showVal val="1"/>
            </c:dLbl>
            <c:dLbl>
              <c:idx val="10"/>
              <c:layout>
                <c:manualLayout>
                  <c:x val="-1.3185002060156579E-2"/>
                  <c:y val="4.4973544973544985E-2"/>
                </c:manualLayout>
              </c:layout>
              <c:showVal val="1"/>
            </c:dLbl>
            <c:dLbl>
              <c:idx val="11"/>
              <c:layout>
                <c:manualLayout>
                  <c:x val="-1.9777503090234745E-2"/>
                  <c:y val="3.1746031746031744E-2"/>
                </c:manualLayout>
              </c:layout>
              <c:showVal val="1"/>
            </c:dLbl>
            <c:numFmt formatCode="0%" sourceLinked="0"/>
            <c:spPr>
              <a:noFill/>
              <a:ln>
                <a:noFill/>
              </a:ln>
            </c:spPr>
            <c:showVal val="1"/>
          </c:dLbls>
          <c:cat>
            <c:numRef>
              <c:f>Εισφορά!$R$6:$R$18</c:f>
              <c:numCache>
                <c:formatCode>#,##0\ "€"</c:formatCode>
                <c:ptCount val="13"/>
                <c:pt idx="0">
                  <c:v>12000</c:v>
                </c:pt>
                <c:pt idx="1">
                  <c:v>20000</c:v>
                </c:pt>
                <c:pt idx="2">
                  <c:v>25000</c:v>
                </c:pt>
                <c:pt idx="3">
                  <c:v>30000</c:v>
                </c:pt>
                <c:pt idx="4">
                  <c:v>35000</c:v>
                </c:pt>
                <c:pt idx="5">
                  <c:v>40000</c:v>
                </c:pt>
                <c:pt idx="6">
                  <c:v>50000</c:v>
                </c:pt>
                <c:pt idx="7">
                  <c:v>60000</c:v>
                </c:pt>
                <c:pt idx="8">
                  <c:v>80000</c:v>
                </c:pt>
                <c:pt idx="9">
                  <c:v>100000</c:v>
                </c:pt>
                <c:pt idx="10">
                  <c:v>200000</c:v>
                </c:pt>
                <c:pt idx="11">
                  <c:v>500000</c:v>
                </c:pt>
              </c:numCache>
            </c:numRef>
          </c:cat>
          <c:val>
            <c:numRef>
              <c:f>Εισφορά!$V$6:$V$18</c:f>
              <c:numCache>
                <c:formatCode>0.00%</c:formatCode>
                <c:ptCount val="13"/>
                <c:pt idx="0">
                  <c:v>0</c:v>
                </c:pt>
                <c:pt idx="1">
                  <c:v>7.0000000000000027E-3</c:v>
                </c:pt>
                <c:pt idx="2">
                  <c:v>1.4000000000000002E-2</c:v>
                </c:pt>
                <c:pt idx="3">
                  <c:v>1.3999999999999979E-2</c:v>
                </c:pt>
                <c:pt idx="4">
                  <c:v>1.9999999999999987E-2</c:v>
                </c:pt>
                <c:pt idx="5">
                  <c:v>1.9999999999999699E-2</c:v>
                </c:pt>
                <c:pt idx="6">
                  <c:v>2.0000000000000184E-2</c:v>
                </c:pt>
                <c:pt idx="7">
                  <c:v>4.0000000000000098E-2</c:v>
                </c:pt>
                <c:pt idx="8">
                  <c:v>3.9999999999999925E-2</c:v>
                </c:pt>
                <c:pt idx="9">
                  <c:v>3.9999999999999911E-2</c:v>
                </c:pt>
                <c:pt idx="10">
                  <c:v>5.999999999999945E-2</c:v>
                </c:pt>
                <c:pt idx="11">
                  <c:v>6.0000000000000525E-2</c:v>
                </c:pt>
                <c:pt idx="12">
                  <c:v>8.0000000000000029E-2</c:v>
                </c:pt>
              </c:numCache>
            </c:numRef>
          </c:val>
        </c:ser>
        <c:ser>
          <c:idx val="1"/>
          <c:order val="1"/>
          <c:tx>
            <c:strRef>
              <c:f>Εισφορά!$X$5</c:f>
              <c:strCache>
                <c:ptCount val="1"/>
                <c:pt idx="0">
                  <c:v>Ενεργός Συντελεστής Νέος</c:v>
                </c:pt>
              </c:strCache>
            </c:strRef>
          </c:tx>
          <c:dLbls>
            <c:dLbl>
              <c:idx val="0"/>
              <c:delete val="1"/>
            </c:dLbl>
            <c:dLbl>
              <c:idx val="1"/>
              <c:layout>
                <c:manualLayout>
                  <c:x val="5.9283795731380007E-3"/>
                  <c:y val="7.9365079365079395E-3"/>
                </c:manualLayout>
              </c:layout>
              <c:showVal val="1"/>
            </c:dLbl>
            <c:dLbl>
              <c:idx val="2"/>
              <c:layout>
                <c:manualLayout>
                  <c:x val="-1.1856759146276031E-2"/>
                  <c:y val="4.7619047619047519E-2"/>
                </c:manualLayout>
              </c:layout>
              <c:showVal val="1"/>
            </c:dLbl>
            <c:dLbl>
              <c:idx val="3"/>
              <c:layout>
                <c:manualLayout>
                  <c:x val="-3.2286211896157213E-2"/>
                  <c:y val="-3.7037037037037049E-2"/>
                </c:manualLayout>
              </c:layout>
              <c:showVal val="1"/>
            </c:dLbl>
            <c:dLbl>
              <c:idx val="4"/>
              <c:layout>
                <c:manualLayout>
                  <c:x val="-3.4610630407911028E-2"/>
                  <c:y val="-3.4391534391534383E-2"/>
                </c:manualLayout>
              </c:layout>
              <c:showVal val="1"/>
            </c:dLbl>
            <c:dLbl>
              <c:idx val="5"/>
              <c:layout>
                <c:manualLayout>
                  <c:x val="-3.6258755665430548E-2"/>
                  <c:y val="-4.7619047619047637E-2"/>
                </c:manualLayout>
              </c:layout>
              <c:showVal val="1"/>
            </c:dLbl>
            <c:dLbl>
              <c:idx val="6"/>
              <c:layout>
                <c:manualLayout>
                  <c:x val="-3.1314379892871856E-2"/>
                  <c:y val="-4.7619047619047637E-2"/>
                </c:manualLayout>
              </c:layout>
              <c:showVal val="1"/>
            </c:dLbl>
            <c:dLbl>
              <c:idx val="7"/>
              <c:layout>
                <c:manualLayout>
                  <c:x val="-3.9555006180469754E-2"/>
                  <c:y val="-4.7619047619047637E-2"/>
                </c:manualLayout>
              </c:layout>
              <c:showVal val="1"/>
            </c:dLbl>
            <c:dLbl>
              <c:idx val="8"/>
              <c:layout>
                <c:manualLayout>
                  <c:x val="-4.4499381953028536E-2"/>
                  <c:y val="-3.9682539682539694E-2"/>
                </c:manualLayout>
              </c:layout>
              <c:showVal val="1"/>
            </c:dLbl>
            <c:dLbl>
              <c:idx val="9"/>
              <c:layout>
                <c:manualLayout>
                  <c:x val="-4.7795632468067596E-2"/>
                  <c:y val="-3.9682539682539694E-2"/>
                </c:manualLayout>
              </c:layout>
              <c:showVal val="1"/>
            </c:dLbl>
            <c:dLbl>
              <c:idx val="10"/>
              <c:layout>
                <c:manualLayout>
                  <c:x val="-4.4499381953028536E-2"/>
                  <c:y val="-3.9682539682539694E-2"/>
                </c:manualLayout>
              </c:layout>
              <c:showVal val="1"/>
            </c:dLbl>
            <c:dLbl>
              <c:idx val="11"/>
              <c:layout>
                <c:manualLayout>
                  <c:x val="-4.7795632468067478E-2"/>
                  <c:y val="-3.9682539682539694E-2"/>
                </c:manualLayout>
              </c:layout>
              <c:showVal val="1"/>
            </c:dLbl>
            <c:dLbl>
              <c:idx val="12"/>
              <c:layout>
                <c:manualLayout>
                  <c:x val="-2.9666254635352388E-2"/>
                  <c:y val="-4.4973544973544985E-2"/>
                </c:manualLayout>
              </c:layout>
              <c:showVal val="1"/>
            </c:dLbl>
            <c:showVal val="1"/>
          </c:dLbls>
          <c:cat>
            <c:numRef>
              <c:f>Εισφορά!$R$6:$R$18</c:f>
              <c:numCache>
                <c:formatCode>#,##0\ "€"</c:formatCode>
                <c:ptCount val="13"/>
                <c:pt idx="0">
                  <c:v>12000</c:v>
                </c:pt>
                <c:pt idx="1">
                  <c:v>20000</c:v>
                </c:pt>
                <c:pt idx="2">
                  <c:v>25000</c:v>
                </c:pt>
                <c:pt idx="3">
                  <c:v>30000</c:v>
                </c:pt>
                <c:pt idx="4">
                  <c:v>35000</c:v>
                </c:pt>
                <c:pt idx="5">
                  <c:v>40000</c:v>
                </c:pt>
                <c:pt idx="6">
                  <c:v>50000</c:v>
                </c:pt>
                <c:pt idx="7">
                  <c:v>60000</c:v>
                </c:pt>
                <c:pt idx="8">
                  <c:v>80000</c:v>
                </c:pt>
                <c:pt idx="9">
                  <c:v>100000</c:v>
                </c:pt>
                <c:pt idx="10">
                  <c:v>200000</c:v>
                </c:pt>
                <c:pt idx="11">
                  <c:v>500000</c:v>
                </c:pt>
              </c:numCache>
            </c:numRef>
          </c:cat>
          <c:val>
            <c:numRef>
              <c:f>Εισφορά!$X$6:$X$18</c:f>
              <c:numCache>
                <c:formatCode>0.00%</c:formatCode>
                <c:ptCount val="13"/>
                <c:pt idx="0">
                  <c:v>0</c:v>
                </c:pt>
                <c:pt idx="1">
                  <c:v>5.1007844239931641E-3</c:v>
                </c:pt>
                <c:pt idx="2">
                  <c:v>1.2705004245668852E-2</c:v>
                </c:pt>
                <c:pt idx="3">
                  <c:v>1.9731679250295068E-2</c:v>
                </c:pt>
                <c:pt idx="4">
                  <c:v>2.5524557093848738E-2</c:v>
                </c:pt>
                <c:pt idx="5">
                  <c:v>3.0854375078662375E-2</c:v>
                </c:pt>
                <c:pt idx="6">
                  <c:v>3.7283244592868532E-2</c:v>
                </c:pt>
                <c:pt idx="7">
                  <c:v>4.4307197415528236E-2</c:v>
                </c:pt>
                <c:pt idx="8">
                  <c:v>5.1616679560756266E-2</c:v>
                </c:pt>
                <c:pt idx="9">
                  <c:v>6.0273492578435332E-2</c:v>
                </c:pt>
                <c:pt idx="10">
                  <c:v>7.0062494706254225E-2</c:v>
                </c:pt>
                <c:pt idx="11">
                  <c:v>8.3361549385271821E-2</c:v>
                </c:pt>
                <c:pt idx="12">
                  <c:v>9.6381568533493264E-2</c:v>
                </c:pt>
              </c:numCache>
            </c:numRef>
          </c:val>
        </c:ser>
        <c:marker val="1"/>
        <c:axId val="88429312"/>
        <c:axId val="88430848"/>
      </c:lineChart>
      <c:catAx>
        <c:axId val="88429312"/>
        <c:scaling>
          <c:orientation val="minMax"/>
        </c:scaling>
        <c:axPos val="b"/>
        <c:numFmt formatCode="#,##0\ &quot;€&quot;" sourceLinked="1"/>
        <c:tickLblPos val="nextTo"/>
        <c:txPr>
          <a:bodyPr rot="-1260000"/>
          <a:lstStyle/>
          <a:p>
            <a:pPr>
              <a:defRPr/>
            </a:pPr>
            <a:endParaRPr lang="el-GR"/>
          </a:p>
        </c:txPr>
        <c:crossAx val="88430848"/>
        <c:crosses val="autoZero"/>
        <c:auto val="1"/>
        <c:lblAlgn val="ctr"/>
        <c:lblOffset val="100"/>
      </c:catAx>
      <c:valAx>
        <c:axId val="88430848"/>
        <c:scaling>
          <c:orientation val="minMax"/>
        </c:scaling>
        <c:axPos val="l"/>
        <c:majorGridlines/>
        <c:numFmt formatCode="0.00%" sourceLinked="1"/>
        <c:tickLblPos val="nextTo"/>
        <c:crossAx val="88429312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800"/>
      </a:pPr>
      <a:endParaRPr lang="el-GR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style val="12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'E=0'!$BC$45</c:f>
              <c:strCache>
                <c:ptCount val="1"/>
                <c:pt idx="0">
                  <c:v>Επιλέον Επιβάρυνση</c:v>
                </c:pt>
              </c:strCache>
            </c:strRef>
          </c:tx>
          <c:cat>
            <c:strRef>
              <c:f>'E=0'!$AS$46:$AS$56</c:f>
              <c:strCache>
                <c:ptCount val="11"/>
                <c:pt idx="0">
                  <c:v>9.000 €</c:v>
                </c:pt>
                <c:pt idx="1">
                  <c:v>15.000 €</c:v>
                </c:pt>
                <c:pt idx="2">
                  <c:v>25.000 €</c:v>
                </c:pt>
                <c:pt idx="3">
                  <c:v>35.000 €</c:v>
                </c:pt>
                <c:pt idx="4">
                  <c:v>42.000 €</c:v>
                </c:pt>
                <c:pt idx="5">
                  <c:v>60.000 €</c:v>
                </c:pt>
                <c:pt idx="6">
                  <c:v>80.000 €</c:v>
                </c:pt>
                <c:pt idx="7">
                  <c:v>100.000 €</c:v>
                </c:pt>
                <c:pt idx="8">
                  <c:v>250.000 €</c:v>
                </c:pt>
                <c:pt idx="9">
                  <c:v>1.000.000 €</c:v>
                </c:pt>
                <c:pt idx="10">
                  <c:v>&gt;1.000.000 €</c:v>
                </c:pt>
              </c:strCache>
            </c:strRef>
          </c:cat>
          <c:val>
            <c:numRef>
              <c:f>'E=0'!$BC$46:$BC$56</c:f>
              <c:numCache>
                <c:formatCode>0.00%</c:formatCode>
                <c:ptCount val="11"/>
                <c:pt idx="0">
                  <c:v>0</c:v>
                </c:pt>
                <c:pt idx="1">
                  <c:v>1.4466185568180146E-2</c:v>
                </c:pt>
                <c:pt idx="2">
                  <c:v>1.0722139804617696E-2</c:v>
                </c:pt>
                <c:pt idx="3">
                  <c:v>-1.3011437523508056E-3</c:v>
                </c:pt>
                <c:pt idx="4">
                  <c:v>-7.0056108306786082E-3</c:v>
                </c:pt>
                <c:pt idx="5">
                  <c:v>3.1615899099693874E-3</c:v>
                </c:pt>
                <c:pt idx="6">
                  <c:v>1.624759282263628E-2</c:v>
                </c:pt>
                <c:pt idx="7">
                  <c:v>3.3288732164751034E-2</c:v>
                </c:pt>
                <c:pt idx="8">
                  <c:v>4.1055534319259908E-2</c:v>
                </c:pt>
                <c:pt idx="9">
                  <c:v>4.240268235192967E-2</c:v>
                </c:pt>
                <c:pt idx="10">
                  <c:v>4.6797383888698821E-2</c:v>
                </c:pt>
              </c:numCache>
            </c:numRef>
          </c:val>
        </c:ser>
        <c:axId val="89201280"/>
        <c:axId val="89215360"/>
      </c:barChart>
      <c:catAx>
        <c:axId val="89201280"/>
        <c:scaling>
          <c:orientation val="minMax"/>
        </c:scaling>
        <c:axPos val="l"/>
        <c:numFmt formatCode="#,##0\ &quot;€&quot;" sourceLinked="1"/>
        <c:tickLblPos val="nextTo"/>
        <c:crossAx val="89215360"/>
        <c:crosses val="autoZero"/>
        <c:auto val="1"/>
        <c:lblAlgn val="ctr"/>
        <c:lblOffset val="100"/>
      </c:catAx>
      <c:valAx>
        <c:axId val="89215360"/>
        <c:scaling>
          <c:orientation val="minMax"/>
        </c:scaling>
        <c:axPos val="b"/>
        <c:majorGridlines/>
        <c:numFmt formatCode="0.00%" sourceLinked="1"/>
        <c:tickLblPos val="nextTo"/>
        <c:crossAx val="89201280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200"/>
      </a:pPr>
      <a:endParaRPr lang="el-GR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plotArea>
      <c:layout/>
      <c:lineChart>
        <c:grouping val="standard"/>
        <c:ser>
          <c:idx val="0"/>
          <c:order val="0"/>
          <c:tx>
            <c:strRef>
              <c:f>'E=0'!$AY$59</c:f>
              <c:strCache>
                <c:ptCount val="1"/>
                <c:pt idx="0">
                  <c:v>Μέσος Παλιός Ενεργός Συντελεστής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</c:spPr>
          </c:marker>
          <c:dLbls>
            <c:dLbl>
              <c:idx val="0"/>
              <c:delete val="1"/>
            </c:dLbl>
            <c:dLbl>
              <c:idx val="1"/>
              <c:layout>
                <c:manualLayout>
                  <c:x val="-1.1683314021837501E-2"/>
                  <c:y val="3.8040206120371158E-2"/>
                </c:manualLayout>
              </c:layout>
              <c:showVal val="1"/>
            </c:dLbl>
            <c:dLbl>
              <c:idx val="2"/>
              <c:layout>
                <c:manualLayout>
                  <c:x val="-1.4547617638020812E-2"/>
                  <c:y val="4.9076424353687496E-2"/>
                </c:manualLayout>
              </c:layout>
              <c:showVal val="1"/>
            </c:dLbl>
            <c:dLbl>
              <c:idx val="3"/>
              <c:layout>
                <c:manualLayout>
                  <c:x val="-2.644628099173554E-2"/>
                  <c:y val="-8.3333333333333343E-2"/>
                </c:manualLayout>
              </c:layout>
              <c:showVal val="1"/>
            </c:dLbl>
            <c:dLbl>
              <c:idx val="4"/>
              <c:layout>
                <c:manualLayout>
                  <c:x val="-2.8650137741046831E-2"/>
                  <c:y val="-8.3333333333333343E-2"/>
                </c:manualLayout>
              </c:layout>
              <c:showVal val="1"/>
            </c:dLbl>
            <c:dLbl>
              <c:idx val="5"/>
              <c:layout>
                <c:manualLayout>
                  <c:x val="-2.677650256124E-2"/>
                  <c:y val="4.6997259517809663E-2"/>
                </c:manualLayout>
              </c:layout>
              <c:showVal val="1"/>
            </c:dLbl>
            <c:dLbl>
              <c:idx val="6"/>
              <c:layout>
                <c:manualLayout>
                  <c:x val="-2.0936639118457386E-2"/>
                  <c:y val="6.9444444444444503E-2"/>
                </c:manualLayout>
              </c:layout>
              <c:showVal val="1"/>
            </c:dLbl>
            <c:dLbl>
              <c:idx val="7"/>
              <c:layout>
                <c:manualLayout>
                  <c:x val="-1.8732782369146005E-2"/>
                  <c:y val="5.5555555555555469E-2"/>
                </c:manualLayout>
              </c:layout>
              <c:showVal val="1"/>
            </c:dLbl>
            <c:dLbl>
              <c:idx val="8"/>
              <c:layout>
                <c:manualLayout>
                  <c:x val="-2.0936639118457293E-2"/>
                  <c:y val="8.3333333333333343E-2"/>
                </c:manualLayout>
              </c:layout>
              <c:showVal val="1"/>
            </c:dLbl>
            <c:dLbl>
              <c:idx val="9"/>
              <c:layout>
                <c:manualLayout>
                  <c:x val="-1.8732782369146005E-2"/>
                  <c:y val="6.4814814814814992E-2"/>
                </c:manualLayout>
              </c:layout>
              <c:showVal val="1"/>
            </c:dLbl>
            <c:dLbl>
              <c:idx val="10"/>
              <c:layout>
                <c:manualLayout>
                  <c:x val="-1.8732782369146005E-2"/>
                  <c:y val="7.8703703703703734E-2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</a:defRPr>
                </a:pPr>
                <a:endParaRPr lang="el-GR"/>
              </a:p>
            </c:txPr>
            <c:showVal val="1"/>
          </c:dLbls>
          <c:cat>
            <c:strRef>
              <c:f>'E=0'!$AS$60:$AS$70</c:f>
              <c:strCache>
                <c:ptCount val="11"/>
                <c:pt idx="0">
                  <c:v>9.000 €</c:v>
                </c:pt>
                <c:pt idx="1">
                  <c:v>15.000 €</c:v>
                </c:pt>
                <c:pt idx="2">
                  <c:v>25.000 €</c:v>
                </c:pt>
                <c:pt idx="3">
                  <c:v>35.000 €</c:v>
                </c:pt>
                <c:pt idx="4">
                  <c:v>42.000 €</c:v>
                </c:pt>
                <c:pt idx="5">
                  <c:v>60.000 €</c:v>
                </c:pt>
                <c:pt idx="6">
                  <c:v>80.000 €</c:v>
                </c:pt>
                <c:pt idx="7">
                  <c:v>100.000 €</c:v>
                </c:pt>
                <c:pt idx="8">
                  <c:v>250.000 €</c:v>
                </c:pt>
                <c:pt idx="9">
                  <c:v>1.000.000 €</c:v>
                </c:pt>
                <c:pt idx="10">
                  <c:v>&gt;1.000.000 €</c:v>
                </c:pt>
              </c:strCache>
            </c:strRef>
          </c:cat>
          <c:val>
            <c:numRef>
              <c:f>'E=0'!$AY$60:$AY$70</c:f>
              <c:numCache>
                <c:formatCode>0.00%</c:formatCode>
                <c:ptCount val="11"/>
                <c:pt idx="0">
                  <c:v>0</c:v>
                </c:pt>
                <c:pt idx="1">
                  <c:v>4.7331517428109371E-2</c:v>
                </c:pt>
                <c:pt idx="2">
                  <c:v>0.11671045650407769</c:v>
                </c:pt>
                <c:pt idx="3">
                  <c:v>0.20044070938988109</c:v>
                </c:pt>
                <c:pt idx="4">
                  <c:v>0.26197471825320923</c:v>
                </c:pt>
                <c:pt idx="5">
                  <c:v>0.31055917722416165</c:v>
                </c:pt>
                <c:pt idx="6">
                  <c:v>0.36192678720932586</c:v>
                </c:pt>
                <c:pt idx="7">
                  <c:v>0.384768144083388</c:v>
                </c:pt>
                <c:pt idx="8">
                  <c:v>0.44007580655236195</c:v>
                </c:pt>
                <c:pt idx="9">
                  <c:v>0.4900078149465365</c:v>
                </c:pt>
                <c:pt idx="10">
                  <c:v>0.49578999229046827</c:v>
                </c:pt>
              </c:numCache>
            </c:numRef>
          </c:val>
        </c:ser>
        <c:ser>
          <c:idx val="1"/>
          <c:order val="1"/>
          <c:tx>
            <c:strRef>
              <c:f>'E=0'!$AW$59</c:f>
              <c:strCache>
                <c:ptCount val="1"/>
                <c:pt idx="0">
                  <c:v>Μέσος Νέος Ενεργός Συντελεστής</c:v>
                </c:pt>
              </c:strCache>
            </c:strRef>
          </c:tx>
          <c:dLbls>
            <c:dLbl>
              <c:idx val="0"/>
              <c:layout>
                <c:manualLayout>
                  <c:x val="-4.5179063360881545E-2"/>
                  <c:y val="-1.3888888888888935E-2"/>
                </c:manualLayout>
              </c:layout>
              <c:showVal val="1"/>
            </c:dLbl>
            <c:dLbl>
              <c:idx val="1"/>
              <c:layout>
                <c:manualLayout>
                  <c:x val="-3.5696214664896211E-2"/>
                  <c:y val="-4.5220659714018452E-2"/>
                </c:manualLayout>
              </c:layout>
              <c:showVal val="1"/>
            </c:dLbl>
            <c:dLbl>
              <c:idx val="2"/>
              <c:layout>
                <c:manualLayout>
                  <c:x val="-4.5613471248424797E-2"/>
                  <c:y val="-5.2968628449435333E-2"/>
                </c:manualLayout>
              </c:layout>
              <c:showVal val="1"/>
            </c:dLbl>
            <c:dLbl>
              <c:idx val="3"/>
              <c:layout>
                <c:manualLayout>
                  <c:x val="-1.6528925619834763E-2"/>
                  <c:y val="6.9444444444444434E-2"/>
                </c:manualLayout>
              </c:layout>
              <c:showVal val="1"/>
            </c:dLbl>
            <c:dLbl>
              <c:idx val="4"/>
              <c:layout>
                <c:manualLayout>
                  <c:x val="-1.7630803668338454E-2"/>
                  <c:y val="7.1088441851209022E-2"/>
                </c:manualLayout>
              </c:layout>
              <c:showVal val="1"/>
            </c:dLbl>
            <c:dLbl>
              <c:idx val="5"/>
              <c:layout>
                <c:manualLayout>
                  <c:x val="-4.4841688022079954E-2"/>
                  <c:y val="-5.2968863542700348E-2"/>
                </c:manualLayout>
              </c:layout>
              <c:showVal val="1"/>
            </c:dLbl>
            <c:dLbl>
              <c:idx val="6"/>
              <c:layout>
                <c:manualLayout>
                  <c:x val="-2.6446280991735613E-2"/>
                  <c:y val="-8.3333333333333343E-2"/>
                </c:manualLayout>
              </c:layout>
              <c:showVal val="1"/>
            </c:dLbl>
            <c:dLbl>
              <c:idx val="7"/>
              <c:layout>
                <c:manualLayout>
                  <c:x val="-2.9752066115702473E-2"/>
                  <c:y val="-6.9444444444444503E-2"/>
                </c:manualLayout>
              </c:layout>
              <c:showVal val="1"/>
            </c:dLbl>
            <c:dLbl>
              <c:idx val="8"/>
              <c:layout>
                <c:manualLayout>
                  <c:x val="-2.9752066115702473E-2"/>
                  <c:y val="-6.9444444444444434E-2"/>
                </c:manualLayout>
              </c:layout>
              <c:showVal val="1"/>
            </c:dLbl>
            <c:dLbl>
              <c:idx val="9"/>
              <c:layout>
                <c:manualLayout>
                  <c:x val="-2.7548209366391185E-2"/>
                  <c:y val="-5.0925925925925923E-2"/>
                </c:manualLayout>
              </c:layout>
              <c:showVal val="1"/>
            </c:dLbl>
            <c:dLbl>
              <c:idx val="10"/>
              <c:layout>
                <c:manualLayout>
                  <c:x val="-1.8732782369146005E-2"/>
                  <c:y val="-5.0925925925925923E-2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solidFill>
                      <a:srgbClr val="C00000"/>
                    </a:solidFill>
                  </a:defRPr>
                </a:pPr>
                <a:endParaRPr lang="el-GR"/>
              </a:p>
            </c:txPr>
            <c:showVal val="1"/>
          </c:dLbls>
          <c:cat>
            <c:strRef>
              <c:f>'E=0'!$AS$60:$AS$70</c:f>
              <c:strCache>
                <c:ptCount val="11"/>
                <c:pt idx="0">
                  <c:v>9.000 €</c:v>
                </c:pt>
                <c:pt idx="1">
                  <c:v>15.000 €</c:v>
                </c:pt>
                <c:pt idx="2">
                  <c:v>25.000 €</c:v>
                </c:pt>
                <c:pt idx="3">
                  <c:v>35.000 €</c:v>
                </c:pt>
                <c:pt idx="4">
                  <c:v>42.000 €</c:v>
                </c:pt>
                <c:pt idx="5">
                  <c:v>60.000 €</c:v>
                </c:pt>
                <c:pt idx="6">
                  <c:v>80.000 €</c:v>
                </c:pt>
                <c:pt idx="7">
                  <c:v>100.000 €</c:v>
                </c:pt>
                <c:pt idx="8">
                  <c:v>250.000 €</c:v>
                </c:pt>
                <c:pt idx="9">
                  <c:v>1.000.000 €</c:v>
                </c:pt>
                <c:pt idx="10">
                  <c:v>&gt;1.000.000 €</c:v>
                </c:pt>
              </c:strCache>
            </c:strRef>
          </c:cat>
          <c:val>
            <c:numRef>
              <c:f>'E=0'!$AW$60:$AW$70</c:f>
              <c:numCache>
                <c:formatCode>0.00%</c:formatCode>
                <c:ptCount val="11"/>
                <c:pt idx="0">
                  <c:v>0</c:v>
                </c:pt>
                <c:pt idx="1">
                  <c:v>5.9379996201393781E-2</c:v>
                </c:pt>
                <c:pt idx="2">
                  <c:v>0.12594029742101298</c:v>
                </c:pt>
                <c:pt idx="3">
                  <c:v>0.19784922110769576</c:v>
                </c:pt>
                <c:pt idx="4">
                  <c:v>0.25323419149456478</c:v>
                </c:pt>
                <c:pt idx="5">
                  <c:v>0.31259723361147995</c:v>
                </c:pt>
                <c:pt idx="6">
                  <c:v>0.37744341341312965</c:v>
                </c:pt>
                <c:pt idx="7">
                  <c:v>0.41745308108482226</c:v>
                </c:pt>
                <c:pt idx="8">
                  <c:v>0.47966873519377695</c:v>
                </c:pt>
                <c:pt idx="9">
                  <c:v>0.53232874616441705</c:v>
                </c:pt>
                <c:pt idx="10">
                  <c:v>0.54255456994772455</c:v>
                </c:pt>
              </c:numCache>
            </c:numRef>
          </c:val>
        </c:ser>
        <c:marker val="1"/>
        <c:axId val="89252992"/>
        <c:axId val="89254528"/>
      </c:lineChart>
      <c:catAx>
        <c:axId val="89252992"/>
        <c:scaling>
          <c:orientation val="minMax"/>
        </c:scaling>
        <c:axPos val="b"/>
        <c:numFmt formatCode="#,##0\ &quot;€&quot;" sourceLinked="1"/>
        <c:tickLblPos val="nextTo"/>
        <c:crossAx val="89254528"/>
        <c:crosses val="autoZero"/>
        <c:auto val="1"/>
        <c:lblAlgn val="ctr"/>
        <c:lblOffset val="100"/>
      </c:catAx>
      <c:valAx>
        <c:axId val="89254528"/>
        <c:scaling>
          <c:orientation val="minMax"/>
        </c:scaling>
        <c:axPos val="l"/>
        <c:majorGridlines/>
        <c:numFmt formatCode="0.00%" sourceLinked="1"/>
        <c:tickLblPos val="nextTo"/>
        <c:crossAx val="89252992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style val="12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'E=0'!$BC$59</c:f>
              <c:strCache>
                <c:ptCount val="1"/>
                <c:pt idx="0">
                  <c:v>Επιλέον Επιβάρυνση</c:v>
                </c:pt>
              </c:strCache>
            </c:strRef>
          </c:tx>
          <c:cat>
            <c:strRef>
              <c:f>'E=0'!$AS$60:$AS$70</c:f>
              <c:strCache>
                <c:ptCount val="11"/>
                <c:pt idx="0">
                  <c:v>9.000 €</c:v>
                </c:pt>
                <c:pt idx="1">
                  <c:v>15.000 €</c:v>
                </c:pt>
                <c:pt idx="2">
                  <c:v>25.000 €</c:v>
                </c:pt>
                <c:pt idx="3">
                  <c:v>35.000 €</c:v>
                </c:pt>
                <c:pt idx="4">
                  <c:v>42.000 €</c:v>
                </c:pt>
                <c:pt idx="5">
                  <c:v>60.000 €</c:v>
                </c:pt>
                <c:pt idx="6">
                  <c:v>80.000 €</c:v>
                </c:pt>
                <c:pt idx="7">
                  <c:v>100.000 €</c:v>
                </c:pt>
                <c:pt idx="8">
                  <c:v>250.000 €</c:v>
                </c:pt>
                <c:pt idx="9">
                  <c:v>1.000.000 €</c:v>
                </c:pt>
                <c:pt idx="10">
                  <c:v>&gt;1.000.000 €</c:v>
                </c:pt>
              </c:strCache>
            </c:strRef>
          </c:cat>
          <c:val>
            <c:numRef>
              <c:f>'E=0'!$BC$60:$BC$70</c:f>
              <c:numCache>
                <c:formatCode>0.00%</c:formatCode>
                <c:ptCount val="11"/>
                <c:pt idx="0">
                  <c:v>0</c:v>
                </c:pt>
                <c:pt idx="1">
                  <c:v>1.2048478773284408E-2</c:v>
                </c:pt>
                <c:pt idx="2">
                  <c:v>9.2298409169352617E-3</c:v>
                </c:pt>
                <c:pt idx="3">
                  <c:v>-2.5914882821853461E-3</c:v>
                </c:pt>
                <c:pt idx="4">
                  <c:v>-8.7405267586443645E-3</c:v>
                </c:pt>
                <c:pt idx="5">
                  <c:v>2.0380563873184138E-3</c:v>
                </c:pt>
                <c:pt idx="6">
                  <c:v>1.5516626203803953E-2</c:v>
                </c:pt>
                <c:pt idx="7">
                  <c:v>3.2684937001434163E-2</c:v>
                </c:pt>
                <c:pt idx="8">
                  <c:v>3.9592928641414976E-2</c:v>
                </c:pt>
                <c:pt idx="9">
                  <c:v>4.2320931217880539E-2</c:v>
                </c:pt>
                <c:pt idx="10">
                  <c:v>4.6764577657256702E-2</c:v>
                </c:pt>
              </c:numCache>
            </c:numRef>
          </c:val>
        </c:ser>
        <c:axId val="89369216"/>
        <c:axId val="89371008"/>
      </c:barChart>
      <c:catAx>
        <c:axId val="89369216"/>
        <c:scaling>
          <c:orientation val="minMax"/>
        </c:scaling>
        <c:axPos val="l"/>
        <c:numFmt formatCode="#,##0\ &quot;€&quot;" sourceLinked="1"/>
        <c:tickLblPos val="nextTo"/>
        <c:crossAx val="89371008"/>
        <c:crosses val="autoZero"/>
        <c:auto val="1"/>
        <c:lblAlgn val="ctr"/>
        <c:lblOffset val="100"/>
      </c:catAx>
      <c:valAx>
        <c:axId val="89371008"/>
        <c:scaling>
          <c:orientation val="minMax"/>
        </c:scaling>
        <c:axPos val="b"/>
        <c:majorGridlines/>
        <c:numFmt formatCode="0.00%" sourceLinked="1"/>
        <c:tickLblPos val="nextTo"/>
        <c:crossAx val="89369216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200"/>
      </a:pPr>
      <a:endParaRPr lang="el-GR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plotArea>
      <c:layout>
        <c:manualLayout>
          <c:layoutTarget val="inner"/>
          <c:xMode val="edge"/>
          <c:yMode val="edge"/>
          <c:x val="2.6274824029872204E-2"/>
          <c:y val="3.8977519114458542E-2"/>
          <c:w val="0.96586883408616664"/>
          <c:h val="0.80599972104936168"/>
        </c:manualLayout>
      </c:layout>
      <c:lineChart>
        <c:grouping val="standard"/>
        <c:ser>
          <c:idx val="0"/>
          <c:order val="0"/>
          <c:tx>
            <c:strRef>
              <c:f>Επιχειρήσεις!$V$5</c:f>
              <c:strCache>
                <c:ptCount val="1"/>
                <c:pt idx="0">
                  <c:v>Νέος Ενεργός Συντελεστής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  <a:ln>
                <a:solidFill>
                  <a:schemeClr val="bg1"/>
                </a:solidFill>
              </a:ln>
            </c:spPr>
          </c:marker>
          <c:dLbls>
            <c:dLbl>
              <c:idx val="0"/>
              <c:layout>
                <c:manualLayout>
                  <c:x val="-2.4691335137559715E-2"/>
                  <c:y val="4.8309178743961352E-2"/>
                </c:manualLayout>
              </c:layout>
              <c:showVal val="1"/>
            </c:dLbl>
            <c:dLbl>
              <c:idx val="1"/>
              <c:layout>
                <c:manualLayout>
                  <c:x val="-2.5813699598366616E-2"/>
                  <c:y val="4.8309178743961352E-2"/>
                </c:manualLayout>
              </c:layout>
              <c:showVal val="1"/>
            </c:dLbl>
            <c:dLbl>
              <c:idx val="2"/>
              <c:layout>
                <c:manualLayout>
                  <c:x val="-1.8587362408391404E-2"/>
                  <c:y val="4.8309178743961297E-2"/>
                </c:manualLayout>
              </c:layout>
              <c:showVal val="1"/>
            </c:dLbl>
            <c:dLbl>
              <c:idx val="3"/>
              <c:layout>
                <c:manualLayout>
                  <c:x val="-3.5935567322890015E-2"/>
                  <c:y val="-6.7632850241545903E-2"/>
                </c:manualLayout>
              </c:layout>
              <c:showVal val="1"/>
            </c:dLbl>
            <c:dLbl>
              <c:idx val="4"/>
              <c:layout>
                <c:manualLayout>
                  <c:x val="-3.2547702090697191E-2"/>
                  <c:y val="-4.8309178743961352E-2"/>
                </c:manualLayout>
              </c:layout>
              <c:showVal val="1"/>
            </c:dLbl>
            <c:dLbl>
              <c:idx val="5"/>
              <c:layout>
                <c:manualLayout>
                  <c:x val="-2.0202021987329399E-2"/>
                  <c:y val="-4.1867954911433407E-2"/>
                </c:manualLayout>
              </c:layout>
              <c:showVal val="1"/>
            </c:dLbl>
            <c:dLbl>
              <c:idx val="6"/>
              <c:layout>
                <c:manualLayout>
                  <c:x val="-2.581369476158742E-2"/>
                  <c:y val="-5.1529790660225387E-2"/>
                </c:manualLayout>
              </c:layout>
              <c:showVal val="1"/>
            </c:dLbl>
            <c:dLbl>
              <c:idx val="7"/>
              <c:layout>
                <c:manualLayout>
                  <c:x val="-2.1324356542180907E-2"/>
                  <c:y val="-3.8647342995169191E-2"/>
                </c:manualLayout>
              </c:layout>
              <c:showVal val="1"/>
            </c:dLbl>
            <c:dLbl>
              <c:idx val="8"/>
              <c:layout>
                <c:manualLayout>
                  <c:x val="-2.6936029316439045E-2"/>
                  <c:y val="-3.8647342995169219E-2"/>
                </c:manualLayout>
              </c:layout>
              <c:showVal val="1"/>
            </c:dLbl>
            <c:dLbl>
              <c:idx val="9"/>
              <c:layout>
                <c:manualLayout>
                  <c:x val="-2.3569025651884165E-2"/>
                  <c:y val="-4.1867954911433428E-2"/>
                </c:manualLayout>
              </c:layout>
              <c:showVal val="1"/>
            </c:dLbl>
            <c:dLbl>
              <c:idx val="10"/>
              <c:layout>
                <c:manualLayout>
                  <c:x val="-2.469136020673577E-2"/>
                  <c:y val="-4.8309178743961352E-2"/>
                </c:manualLayout>
              </c:layout>
              <c:showVal val="1"/>
            </c:dLbl>
            <c:dLbl>
              <c:idx val="11"/>
              <c:layout>
                <c:manualLayout>
                  <c:x val="-2.3569025651884165E-2"/>
                  <c:y val="-4.8309178743961352E-2"/>
                </c:manualLayout>
              </c:layout>
              <c:showVal val="1"/>
            </c:dLbl>
            <c:dLbl>
              <c:idx val="12"/>
              <c:layout>
                <c:manualLayout>
                  <c:x val="-2.244669109703254E-2"/>
                  <c:y val="-4.5088566827697324E-2"/>
                </c:manualLayout>
              </c:layout>
              <c:showVal val="1"/>
            </c:dLbl>
            <c:dLbl>
              <c:idx val="13"/>
              <c:layout>
                <c:manualLayout>
                  <c:x val="-2.244669109703254E-2"/>
                  <c:y val="-4.1867954911433407E-2"/>
                </c:manualLayout>
              </c:layout>
              <c:showVal val="1"/>
            </c:dLbl>
            <c:dLbl>
              <c:idx val="14"/>
              <c:layout>
                <c:manualLayout>
                  <c:x val="-2.0202021987329292E-2"/>
                  <c:y val="-4.8309178743961352E-2"/>
                </c:manualLayout>
              </c:layout>
              <c:showVal val="1"/>
            </c:dLbl>
            <c:numFmt formatCode="0.00%" sourceLinked="0"/>
            <c:txPr>
              <a:bodyPr/>
              <a:lstStyle/>
              <a:p>
                <a:pPr>
                  <a:defRPr b="1">
                    <a:solidFill>
                      <a:srgbClr val="C00000"/>
                    </a:solidFill>
                  </a:defRPr>
                </a:pPr>
                <a:endParaRPr lang="el-GR"/>
              </a:p>
            </c:txPr>
            <c:showVal val="1"/>
          </c:dLbls>
          <c:cat>
            <c:strRef>
              <c:f>Μισθωτοί!$M$6:$M$20</c:f>
              <c:strCache>
                <c:ptCount val="15"/>
                <c:pt idx="0">
                  <c:v>10000</c:v>
                </c:pt>
                <c:pt idx="1">
                  <c:v>20000</c:v>
                </c:pt>
                <c:pt idx="2">
                  <c:v>30000</c:v>
                </c:pt>
                <c:pt idx="3">
                  <c:v>40000</c:v>
                </c:pt>
                <c:pt idx="4">
                  <c:v>60000</c:v>
                </c:pt>
                <c:pt idx="5">
                  <c:v>80000</c:v>
                </c:pt>
                <c:pt idx="6">
                  <c:v>100000</c:v>
                </c:pt>
                <c:pt idx="7">
                  <c:v>150000</c:v>
                </c:pt>
                <c:pt idx="8">
                  <c:v>200000</c:v>
                </c:pt>
                <c:pt idx="9">
                  <c:v>500000</c:v>
                </c:pt>
                <c:pt idx="10">
                  <c:v>800000</c:v>
                </c:pt>
                <c:pt idx="11">
                  <c:v>1000000</c:v>
                </c:pt>
                <c:pt idx="12">
                  <c:v>1500000</c:v>
                </c:pt>
                <c:pt idx="13">
                  <c:v>2000000</c:v>
                </c:pt>
                <c:pt idx="14">
                  <c:v>&gt;2.000.000</c:v>
                </c:pt>
              </c:strCache>
            </c:strRef>
          </c:cat>
          <c:val>
            <c:numRef>
              <c:f>Επιχειρήσεις!$V$6:$V$20</c:f>
              <c:numCache>
                <c:formatCode>General</c:formatCode>
                <c:ptCount val="15"/>
                <c:pt idx="0">
                  <c:v>0.22</c:v>
                </c:pt>
                <c:pt idx="1">
                  <c:v>0.22191407089151449</c:v>
                </c:pt>
                <c:pt idx="2">
                  <c:v>0.25278431372549032</c:v>
                </c:pt>
                <c:pt idx="3">
                  <c:v>0.29207042253521132</c:v>
                </c:pt>
                <c:pt idx="4">
                  <c:v>0.35323762376237622</c:v>
                </c:pt>
                <c:pt idx="5">
                  <c:v>0.40324113475177248</c:v>
                </c:pt>
                <c:pt idx="6">
                  <c:v>0.43338121546961417</c:v>
                </c:pt>
                <c:pt idx="7">
                  <c:v>0.46311553784860582</c:v>
                </c:pt>
                <c:pt idx="8">
                  <c:v>0.48501994301994389</c:v>
                </c:pt>
                <c:pt idx="9">
                  <c:v>0.51621207798383251</c:v>
                </c:pt>
                <c:pt idx="10">
                  <c:v>0.53178478093773907</c:v>
                </c:pt>
                <c:pt idx="11">
                  <c:v>0.53684175458078986</c:v>
                </c:pt>
                <c:pt idx="12">
                  <c:v>0.54052459016393439</c:v>
                </c:pt>
                <c:pt idx="13">
                  <c:v>0.5432310768351909</c:v>
                </c:pt>
                <c:pt idx="14">
                  <c:v>0.54495894490533858</c:v>
                </c:pt>
              </c:numCache>
            </c:numRef>
          </c:val>
        </c:ser>
        <c:ser>
          <c:idx val="1"/>
          <c:order val="1"/>
          <c:tx>
            <c:strRef>
              <c:f>Επιχειρήσεις!$X$5</c:f>
              <c:strCache>
                <c:ptCount val="1"/>
                <c:pt idx="0">
                  <c:v>Παλιός Ενεργός Συντελεστής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</c:spPr>
          </c:marker>
          <c:dLbls>
            <c:dLbl>
              <c:idx val="0"/>
              <c:layout>
                <c:manualLayout>
                  <c:x val="-3.7174724816782792E-3"/>
                  <c:y val="-2.8985507246376756E-2"/>
                </c:manualLayout>
              </c:layout>
              <c:showVal val="1"/>
            </c:dLbl>
            <c:dLbl>
              <c:idx val="1"/>
              <c:layout>
                <c:manualLayout>
                  <c:x val="-1.2391574938927612E-2"/>
                  <c:y val="-3.5426731078905004E-2"/>
                </c:manualLayout>
              </c:layout>
              <c:showVal val="1"/>
            </c:dLbl>
            <c:dLbl>
              <c:idx val="2"/>
              <c:layout>
                <c:manualLayout>
                  <c:x val="-2.3074733149557478E-2"/>
                  <c:y val="-3.0961268420084516E-2"/>
                </c:manualLayout>
              </c:layout>
              <c:showVal val="1"/>
            </c:dLbl>
            <c:dLbl>
              <c:idx val="3"/>
              <c:layout>
                <c:manualLayout>
                  <c:x val="-1.5433169943425166E-2"/>
                  <c:y val="3.8647342995169261E-2"/>
                </c:manualLayout>
              </c:layout>
              <c:showVal val="1"/>
            </c:dLbl>
            <c:dLbl>
              <c:idx val="4"/>
              <c:layout>
                <c:manualLayout>
                  <c:x val="-1.0101010993664642E-2"/>
                  <c:y val="5.7971014492753624E-2"/>
                </c:manualLayout>
              </c:layout>
              <c:showVal val="1"/>
            </c:dLbl>
            <c:dLbl>
              <c:idx val="5"/>
              <c:layout>
                <c:manualLayout>
                  <c:x val="-1.5712683767922783E-2"/>
                  <c:y val="5.4750402576489526E-2"/>
                </c:manualLayout>
              </c:layout>
              <c:showVal val="1"/>
            </c:dLbl>
            <c:dLbl>
              <c:idx val="6"/>
              <c:layout>
                <c:manualLayout>
                  <c:x val="-1.3468014658219543E-2"/>
                  <c:y val="5.4750402576489526E-2"/>
                </c:manualLayout>
              </c:layout>
              <c:showVal val="1"/>
            </c:dLbl>
            <c:dLbl>
              <c:idx val="7"/>
              <c:layout>
                <c:manualLayout>
                  <c:x val="-1.0101010993664642E-2"/>
                  <c:y val="5.4750402576489526E-2"/>
                </c:manualLayout>
              </c:layout>
              <c:showVal val="1"/>
            </c:dLbl>
            <c:dLbl>
              <c:idx val="8"/>
              <c:layout>
                <c:manualLayout>
                  <c:x val="-1.2345680103367901E-2"/>
                  <c:y val="4.8309178743961352E-2"/>
                </c:manualLayout>
              </c:layout>
              <c:showVal val="1"/>
            </c:dLbl>
            <c:dLbl>
              <c:idx val="9"/>
              <c:layout>
                <c:manualLayout>
                  <c:x val="-1.2345680103367901E-2"/>
                  <c:y val="5.7971014492753624E-2"/>
                </c:manualLayout>
              </c:layout>
              <c:showVal val="1"/>
            </c:dLbl>
            <c:dLbl>
              <c:idx val="10"/>
              <c:layout>
                <c:manualLayout>
                  <c:x val="-1.1223345548516225E-2"/>
                  <c:y val="5.7971014492753624E-2"/>
                </c:manualLayout>
              </c:layout>
              <c:showVal val="1"/>
            </c:dLbl>
            <c:dLbl>
              <c:idx val="11"/>
              <c:layout>
                <c:manualLayout>
                  <c:x val="-1.795735287762603E-2"/>
                  <c:y val="6.1191626409017812E-2"/>
                </c:manualLayout>
              </c:layout>
              <c:showVal val="1"/>
            </c:dLbl>
            <c:dLbl>
              <c:idx val="12"/>
              <c:layout>
                <c:manualLayout>
                  <c:x val="-1.6835018322774405E-2"/>
                  <c:y val="5.7971014492753596E-2"/>
                </c:manualLayout>
              </c:layout>
              <c:showVal val="1"/>
            </c:dLbl>
            <c:dLbl>
              <c:idx val="13"/>
              <c:layout>
                <c:manualLayout>
                  <c:x val="-2.0202021987329292E-2"/>
                  <c:y val="6.441223832528202E-2"/>
                </c:manualLayout>
              </c:layout>
              <c:showVal val="1"/>
            </c:dLbl>
            <c:dLbl>
              <c:idx val="14"/>
              <c:layout>
                <c:manualLayout>
                  <c:x val="-2.1324356542180907E-2"/>
                  <c:y val="5.7971014492753624E-2"/>
                </c:manualLayout>
              </c:layout>
              <c:showVal val="1"/>
            </c:dLbl>
            <c:numFmt formatCode="0.00%" sourceLinked="0"/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</a:defRPr>
                </a:pPr>
                <a:endParaRPr lang="el-GR"/>
              </a:p>
            </c:txPr>
            <c:showVal val="1"/>
          </c:dLbls>
          <c:cat>
            <c:strRef>
              <c:f>Μισθωτοί!$M$6:$M$20</c:f>
              <c:strCache>
                <c:ptCount val="15"/>
                <c:pt idx="0">
                  <c:v>10000</c:v>
                </c:pt>
                <c:pt idx="1">
                  <c:v>20000</c:v>
                </c:pt>
                <c:pt idx="2">
                  <c:v>30000</c:v>
                </c:pt>
                <c:pt idx="3">
                  <c:v>40000</c:v>
                </c:pt>
                <c:pt idx="4">
                  <c:v>60000</c:v>
                </c:pt>
                <c:pt idx="5">
                  <c:v>80000</c:v>
                </c:pt>
                <c:pt idx="6">
                  <c:v>100000</c:v>
                </c:pt>
                <c:pt idx="7">
                  <c:v>150000</c:v>
                </c:pt>
                <c:pt idx="8">
                  <c:v>200000</c:v>
                </c:pt>
                <c:pt idx="9">
                  <c:v>500000</c:v>
                </c:pt>
                <c:pt idx="10">
                  <c:v>800000</c:v>
                </c:pt>
                <c:pt idx="11">
                  <c:v>1000000</c:v>
                </c:pt>
                <c:pt idx="12">
                  <c:v>1500000</c:v>
                </c:pt>
                <c:pt idx="13">
                  <c:v>2000000</c:v>
                </c:pt>
                <c:pt idx="14">
                  <c:v>&gt;2.000.000</c:v>
                </c:pt>
              </c:strCache>
            </c:strRef>
          </c:cat>
          <c:val>
            <c:numRef>
              <c:f>Επιχειρήσεις!$X$6:$X$20</c:f>
              <c:numCache>
                <c:formatCode>General</c:formatCode>
                <c:ptCount val="15"/>
                <c:pt idx="0">
                  <c:v>0.26</c:v>
                </c:pt>
                <c:pt idx="1">
                  <c:v>0.26367669172932384</c:v>
                </c:pt>
                <c:pt idx="2">
                  <c:v>0.27400000000000002</c:v>
                </c:pt>
                <c:pt idx="3">
                  <c:v>0.28000000000000008</c:v>
                </c:pt>
                <c:pt idx="4">
                  <c:v>0.29480198019802034</c:v>
                </c:pt>
                <c:pt idx="5">
                  <c:v>0.32035460992907933</c:v>
                </c:pt>
                <c:pt idx="6">
                  <c:v>0.33132596685082993</c:v>
                </c:pt>
                <c:pt idx="7">
                  <c:v>0.36211155378486137</c:v>
                </c:pt>
                <c:pt idx="8">
                  <c:v>0.37005698005698057</c:v>
                </c:pt>
                <c:pt idx="9">
                  <c:v>0.38001426533523636</c:v>
                </c:pt>
                <c:pt idx="10">
                  <c:v>0.40461952344350499</c:v>
                </c:pt>
                <c:pt idx="11">
                  <c:v>0.40611327040533024</c:v>
                </c:pt>
                <c:pt idx="12">
                  <c:v>0.40720111955217914</c:v>
                </c:pt>
                <c:pt idx="13">
                  <c:v>0.40800057126535355</c:v>
                </c:pt>
                <c:pt idx="14">
                  <c:v>0.40851095511593288</c:v>
                </c:pt>
              </c:numCache>
            </c:numRef>
          </c:val>
        </c:ser>
        <c:marker val="1"/>
        <c:axId val="89465984"/>
        <c:axId val="89467520"/>
      </c:lineChart>
      <c:catAx>
        <c:axId val="89465984"/>
        <c:scaling>
          <c:orientation val="minMax"/>
        </c:scaling>
        <c:axPos val="b"/>
        <c:numFmt formatCode="General" sourceLinked="1"/>
        <c:tickLblPos val="nextTo"/>
        <c:crossAx val="89467520"/>
        <c:crosses val="autoZero"/>
        <c:auto val="1"/>
        <c:lblAlgn val="ctr"/>
        <c:lblOffset val="100"/>
      </c:catAx>
      <c:valAx>
        <c:axId val="89467520"/>
        <c:scaling>
          <c:orientation val="minMax"/>
        </c:scaling>
        <c:axPos val="l"/>
        <c:majorGridlines/>
        <c:numFmt formatCode="0.00%" sourceLinked="0"/>
        <c:tickLblPos val="nextTo"/>
        <c:crossAx val="89465984"/>
        <c:crosses val="autoZero"/>
        <c:crossBetween val="between"/>
      </c:valAx>
    </c:plotArea>
    <c:legend>
      <c:legendPos val="b"/>
      <c:layout/>
    </c:legend>
    <c:plotVisOnly val="1"/>
    <c:dispBlanksAs val="gap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style val="4"/>
  <c:chart>
    <c:autoTitleDeleted val="1"/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Επιχειρήσεις!$W$5</c:f>
              <c:strCache>
                <c:ptCount val="1"/>
                <c:pt idx="0">
                  <c:v>Επιπλέον Φόρος</c:v>
                </c:pt>
              </c:strCache>
            </c:strRef>
          </c:tx>
          <c:cat>
            <c:strRef>
              <c:f>Επιχειρήσεις!$N$6:$N$16</c:f>
              <c:strCache>
                <c:ptCount val="11"/>
                <c:pt idx="0">
                  <c:v>9.000 €</c:v>
                </c:pt>
                <c:pt idx="1">
                  <c:v>12.000 €</c:v>
                </c:pt>
                <c:pt idx="2">
                  <c:v>20.000 €</c:v>
                </c:pt>
                <c:pt idx="3">
                  <c:v>25.000 €</c:v>
                </c:pt>
                <c:pt idx="4">
                  <c:v>30.000 €</c:v>
                </c:pt>
                <c:pt idx="5">
                  <c:v>35.000 €</c:v>
                </c:pt>
                <c:pt idx="6">
                  <c:v>40.000 €</c:v>
                </c:pt>
                <c:pt idx="7">
                  <c:v>50.000 €</c:v>
                </c:pt>
                <c:pt idx="8">
                  <c:v>80.000 €</c:v>
                </c:pt>
                <c:pt idx="9">
                  <c:v>100.000 €</c:v>
                </c:pt>
                <c:pt idx="10">
                  <c:v>&gt;100.000</c:v>
                </c:pt>
              </c:strCache>
            </c:strRef>
          </c:cat>
          <c:val>
            <c:numRef>
              <c:f>Επιχειρήσεις!$W$6:$W$16</c:f>
              <c:numCache>
                <c:formatCode>#,##0.00\ "€"</c:formatCode>
                <c:ptCount val="11"/>
                <c:pt idx="0">
                  <c:v>-124.0157195557415</c:v>
                </c:pt>
                <c:pt idx="1">
                  <c:v>-416.00777891947365</c:v>
                </c:pt>
                <c:pt idx="2">
                  <c:v>-651.63971991067547</c:v>
                </c:pt>
                <c:pt idx="3">
                  <c:v>-749.60735428596297</c:v>
                </c:pt>
                <c:pt idx="4">
                  <c:v>-417.26622788870191</c:v>
                </c:pt>
                <c:pt idx="5">
                  <c:v>-55.668685374628758</c:v>
                </c:pt>
                <c:pt idx="6">
                  <c:v>730.03930496091925</c:v>
                </c:pt>
                <c:pt idx="7">
                  <c:v>2284.8231321209587</c:v>
                </c:pt>
                <c:pt idx="8">
                  <c:v>4423.9792918450985</c:v>
                </c:pt>
                <c:pt idx="9">
                  <c:v>8965.8237788363713</c:v>
                </c:pt>
                <c:pt idx="10">
                  <c:v>20440.224270457122</c:v>
                </c:pt>
              </c:numCache>
            </c:numRef>
          </c:val>
        </c:ser>
        <c:shape val="box"/>
        <c:axId val="89425792"/>
        <c:axId val="89427328"/>
        <c:axId val="0"/>
      </c:bar3DChart>
      <c:catAx>
        <c:axId val="89425792"/>
        <c:scaling>
          <c:orientation val="minMax"/>
        </c:scaling>
        <c:axPos val="l"/>
        <c:tickLblPos val="nextTo"/>
        <c:crossAx val="89427328"/>
        <c:crosses val="autoZero"/>
        <c:auto val="1"/>
        <c:lblAlgn val="ctr"/>
        <c:lblOffset val="1000"/>
      </c:catAx>
      <c:valAx>
        <c:axId val="89427328"/>
        <c:scaling>
          <c:orientation val="minMax"/>
        </c:scaling>
        <c:axPos val="b"/>
        <c:majorGridlines/>
        <c:numFmt formatCode="#,##0.00\ &quot;€&quot;" sourceLinked="1"/>
        <c:tickLblPos val="nextTo"/>
        <c:crossAx val="89425792"/>
        <c:crosses val="autoZero"/>
        <c:crossBetween val="between"/>
      </c:valAx>
    </c:plotArea>
    <c:legend>
      <c:legendPos val="b"/>
      <c:layout/>
    </c:legend>
    <c:plotVisOnly val="1"/>
    <c:dispBlanksAs val="gap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>
        <c:manualLayout>
          <c:layoutTarget val="inner"/>
          <c:xMode val="edge"/>
          <c:yMode val="edge"/>
          <c:x val="2.6274824029872215E-2"/>
          <c:y val="3.8977519114458542E-2"/>
          <c:w val="0.96586883408616664"/>
          <c:h val="0.80599972104936168"/>
        </c:manualLayout>
      </c:layout>
      <c:lineChart>
        <c:grouping val="standard"/>
        <c:ser>
          <c:idx val="0"/>
          <c:order val="0"/>
          <c:tx>
            <c:strRef>
              <c:f>Pooled!$V$5</c:f>
              <c:strCache>
                <c:ptCount val="1"/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  <a:ln>
                <a:solidFill>
                  <a:schemeClr val="bg1"/>
                </a:solidFill>
              </a:ln>
            </c:spPr>
          </c:marker>
          <c:dLbls>
            <c:dLbl>
              <c:idx val="0"/>
              <c:layout>
                <c:manualLayout>
                  <c:x val="-2.4691335137559729E-2"/>
                  <c:y val="4.8309178743961352E-2"/>
                </c:manualLayout>
              </c:layout>
              <c:showVal val="1"/>
            </c:dLbl>
            <c:dLbl>
              <c:idx val="1"/>
              <c:layout>
                <c:manualLayout>
                  <c:x val="-2.5813699598366616E-2"/>
                  <c:y val="4.8309178743961352E-2"/>
                </c:manualLayout>
              </c:layout>
              <c:showVal val="1"/>
            </c:dLbl>
            <c:dLbl>
              <c:idx val="2"/>
              <c:layout>
                <c:manualLayout>
                  <c:x val="-3.4696409828997243E-2"/>
                  <c:y val="-5.7971014492753624E-2"/>
                </c:manualLayout>
              </c:layout>
              <c:showVal val="1"/>
            </c:dLbl>
            <c:dLbl>
              <c:idx val="3"/>
              <c:layout>
                <c:manualLayout>
                  <c:x val="-3.5935567322890015E-2"/>
                  <c:y val="-6.7632850241545903E-2"/>
                </c:manualLayout>
              </c:layout>
              <c:showVal val="1"/>
            </c:dLbl>
            <c:dLbl>
              <c:idx val="4"/>
              <c:layout>
                <c:manualLayout>
                  <c:x val="-3.2547702090697191E-2"/>
                  <c:y val="-4.8309178743961352E-2"/>
                </c:manualLayout>
              </c:layout>
              <c:showVal val="1"/>
            </c:dLbl>
            <c:dLbl>
              <c:idx val="5"/>
              <c:layout>
                <c:manualLayout>
                  <c:x val="-2.020202198732941E-2"/>
                  <c:y val="-4.1867954911433442E-2"/>
                </c:manualLayout>
              </c:layout>
              <c:showVal val="1"/>
            </c:dLbl>
            <c:dLbl>
              <c:idx val="6"/>
              <c:layout>
                <c:manualLayout>
                  <c:x val="-2.581369476158742E-2"/>
                  <c:y val="-5.1529790660225387E-2"/>
                </c:manualLayout>
              </c:layout>
              <c:showVal val="1"/>
            </c:dLbl>
            <c:dLbl>
              <c:idx val="7"/>
              <c:layout>
                <c:manualLayout>
                  <c:x val="-2.1324356542180907E-2"/>
                  <c:y val="-3.8647342995169212E-2"/>
                </c:manualLayout>
              </c:layout>
              <c:showVal val="1"/>
            </c:dLbl>
            <c:dLbl>
              <c:idx val="8"/>
              <c:layout>
                <c:manualLayout>
                  <c:x val="-2.6936029316439045E-2"/>
                  <c:y val="-3.8647342995169233E-2"/>
                </c:manualLayout>
              </c:layout>
              <c:showVal val="1"/>
            </c:dLbl>
            <c:dLbl>
              <c:idx val="9"/>
              <c:layout>
                <c:manualLayout>
                  <c:x val="-2.3569025651884165E-2"/>
                  <c:y val="-4.1867954911433462E-2"/>
                </c:manualLayout>
              </c:layout>
              <c:showVal val="1"/>
            </c:dLbl>
            <c:dLbl>
              <c:idx val="10"/>
              <c:layout>
                <c:manualLayout>
                  <c:x val="-2.4691360206735784E-2"/>
                  <c:y val="-4.8309178743961352E-2"/>
                </c:manualLayout>
              </c:layout>
              <c:showVal val="1"/>
            </c:dLbl>
            <c:dLbl>
              <c:idx val="11"/>
              <c:layout>
                <c:manualLayout>
                  <c:x val="-2.3569025651884165E-2"/>
                  <c:y val="-4.8309178743961352E-2"/>
                </c:manualLayout>
              </c:layout>
              <c:showVal val="1"/>
            </c:dLbl>
            <c:dLbl>
              <c:idx val="12"/>
              <c:layout>
                <c:manualLayout>
                  <c:x val="-2.244669109703254E-2"/>
                  <c:y val="-4.5088566827697324E-2"/>
                </c:manualLayout>
              </c:layout>
              <c:showVal val="1"/>
            </c:dLbl>
            <c:dLbl>
              <c:idx val="13"/>
              <c:layout>
                <c:manualLayout>
                  <c:x val="-2.244669109703254E-2"/>
                  <c:y val="-4.1867954911433442E-2"/>
                </c:manualLayout>
              </c:layout>
              <c:showVal val="1"/>
            </c:dLbl>
            <c:dLbl>
              <c:idx val="14"/>
              <c:layout>
                <c:manualLayout>
                  <c:x val="-2.0202021987329292E-2"/>
                  <c:y val="-4.8309178743961352E-2"/>
                </c:manualLayout>
              </c:layout>
              <c:showVal val="1"/>
            </c:dLbl>
            <c:numFmt formatCode="0.00%" sourceLinked="0"/>
            <c:txPr>
              <a:bodyPr/>
              <a:lstStyle/>
              <a:p>
                <a:pPr>
                  <a:defRPr b="1">
                    <a:solidFill>
                      <a:srgbClr val="C00000"/>
                    </a:solidFill>
                  </a:defRPr>
                </a:pPr>
                <a:endParaRPr lang="el-GR"/>
              </a:p>
            </c:txPr>
            <c:showVal val="1"/>
          </c:dLbls>
          <c:cat>
            <c:strRef>
              <c:f>Μισθωτοί!$M$6:$M$20</c:f>
              <c:strCache>
                <c:ptCount val="15"/>
                <c:pt idx="0">
                  <c:v>10000</c:v>
                </c:pt>
                <c:pt idx="1">
                  <c:v>20000</c:v>
                </c:pt>
                <c:pt idx="2">
                  <c:v>30000</c:v>
                </c:pt>
                <c:pt idx="3">
                  <c:v>40000</c:v>
                </c:pt>
                <c:pt idx="4">
                  <c:v>60000</c:v>
                </c:pt>
                <c:pt idx="5">
                  <c:v>80000</c:v>
                </c:pt>
                <c:pt idx="6">
                  <c:v>100000</c:v>
                </c:pt>
                <c:pt idx="7">
                  <c:v>150000</c:v>
                </c:pt>
                <c:pt idx="8">
                  <c:v>200000</c:v>
                </c:pt>
                <c:pt idx="9">
                  <c:v>500000</c:v>
                </c:pt>
                <c:pt idx="10">
                  <c:v>800000</c:v>
                </c:pt>
                <c:pt idx="11">
                  <c:v>1000000</c:v>
                </c:pt>
                <c:pt idx="12">
                  <c:v>1500000</c:v>
                </c:pt>
                <c:pt idx="13">
                  <c:v>2000000</c:v>
                </c:pt>
                <c:pt idx="14">
                  <c:v>&gt;2.000.000</c:v>
                </c:pt>
              </c:strCache>
            </c:strRef>
          </c:cat>
          <c:val>
            <c:numRef>
              <c:f>Pooled!$V$6:$V$18</c:f>
              <c:numCache>
                <c:formatCode>0.00%</c:formatCode>
                <c:ptCount val="13"/>
                <c:pt idx="0">
                  <c:v>0.11</c:v>
                </c:pt>
                <c:pt idx="1">
                  <c:v>0.1169806451612905</c:v>
                </c:pt>
                <c:pt idx="2">
                  <c:v>0.1765098039215687</c:v>
                </c:pt>
                <c:pt idx="3">
                  <c:v>0.24009859154929619</c:v>
                </c:pt>
                <c:pt idx="4">
                  <c:v>0.31967326732673318</c:v>
                </c:pt>
                <c:pt idx="5">
                  <c:v>0.38203546099290842</c:v>
                </c:pt>
                <c:pt idx="6">
                  <c:v>0.41907182320442066</c:v>
                </c:pt>
                <c:pt idx="7">
                  <c:v>0.45558565737051798</c:v>
                </c:pt>
                <c:pt idx="8">
                  <c:v>0.48248433048433048</c:v>
                </c:pt>
                <c:pt idx="9">
                  <c:v>0.51619400855920161</c:v>
                </c:pt>
                <c:pt idx="10">
                  <c:v>0.53178478093773907</c:v>
                </c:pt>
                <c:pt idx="11">
                  <c:v>0.53684175458078986</c:v>
                </c:pt>
                <c:pt idx="12">
                  <c:v>0.54210329890036657</c:v>
                </c:pt>
              </c:numCache>
            </c:numRef>
          </c:val>
        </c:ser>
        <c:ser>
          <c:idx val="1"/>
          <c:order val="1"/>
          <c:tx>
            <c:strRef>
              <c:f>Pooled!$X$5</c:f>
              <c:strCache>
                <c:ptCount val="1"/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</c:spPr>
          </c:marker>
          <c:dLbls>
            <c:dLbl>
              <c:idx val="0"/>
              <c:layout>
                <c:manualLayout>
                  <c:x val="-3.7174724816782792E-3"/>
                  <c:y val="-2.8985507246376756E-2"/>
                </c:manualLayout>
              </c:layout>
              <c:showVal val="1"/>
            </c:dLbl>
            <c:dLbl>
              <c:idx val="1"/>
              <c:layout>
                <c:manualLayout>
                  <c:x val="-1.2391574938927619E-2"/>
                  <c:y val="-3.5426731078905004E-2"/>
                </c:manualLayout>
              </c:layout>
              <c:showVal val="1"/>
            </c:dLbl>
            <c:dLbl>
              <c:idx val="2"/>
              <c:layout>
                <c:manualLayout>
                  <c:x val="-2.6585587388460011E-2"/>
                  <c:y val="4.8309178743961352E-2"/>
                </c:manualLayout>
              </c:layout>
              <c:showVal val="1"/>
            </c:dLbl>
            <c:dLbl>
              <c:idx val="3"/>
              <c:layout>
                <c:manualLayout>
                  <c:x val="-1.5433169943425171E-2"/>
                  <c:y val="3.8647342995169282E-2"/>
                </c:manualLayout>
              </c:layout>
              <c:showVal val="1"/>
            </c:dLbl>
            <c:dLbl>
              <c:idx val="4"/>
              <c:layout>
                <c:manualLayout>
                  <c:x val="-1.0101010993664642E-2"/>
                  <c:y val="5.7971014492753624E-2"/>
                </c:manualLayout>
              </c:layout>
              <c:showVal val="1"/>
            </c:dLbl>
            <c:dLbl>
              <c:idx val="5"/>
              <c:layout>
                <c:manualLayout>
                  <c:x val="-1.5712683767922783E-2"/>
                  <c:y val="5.4750402576489526E-2"/>
                </c:manualLayout>
              </c:layout>
              <c:showVal val="1"/>
            </c:dLbl>
            <c:dLbl>
              <c:idx val="6"/>
              <c:layout>
                <c:manualLayout>
                  <c:x val="-1.3468014658219543E-2"/>
                  <c:y val="5.4750402576489526E-2"/>
                </c:manualLayout>
              </c:layout>
              <c:showVal val="1"/>
            </c:dLbl>
            <c:dLbl>
              <c:idx val="7"/>
              <c:layout>
                <c:manualLayout>
                  <c:x val="-1.0101010993664642E-2"/>
                  <c:y val="5.4750402576489526E-2"/>
                </c:manualLayout>
              </c:layout>
              <c:showVal val="1"/>
            </c:dLbl>
            <c:dLbl>
              <c:idx val="8"/>
              <c:layout>
                <c:manualLayout>
                  <c:x val="-1.2345680103367901E-2"/>
                  <c:y val="4.8309178743961352E-2"/>
                </c:manualLayout>
              </c:layout>
              <c:showVal val="1"/>
            </c:dLbl>
            <c:dLbl>
              <c:idx val="9"/>
              <c:layout>
                <c:manualLayout>
                  <c:x val="-1.2345680103367901E-2"/>
                  <c:y val="5.7971014492753624E-2"/>
                </c:manualLayout>
              </c:layout>
              <c:showVal val="1"/>
            </c:dLbl>
            <c:dLbl>
              <c:idx val="10"/>
              <c:layout>
                <c:manualLayout>
                  <c:x val="-1.122334554851623E-2"/>
                  <c:y val="5.7971014492753624E-2"/>
                </c:manualLayout>
              </c:layout>
              <c:showVal val="1"/>
            </c:dLbl>
            <c:dLbl>
              <c:idx val="11"/>
              <c:layout>
                <c:manualLayout>
                  <c:x val="-1.795735287762603E-2"/>
                  <c:y val="6.1191626409017812E-2"/>
                </c:manualLayout>
              </c:layout>
              <c:showVal val="1"/>
            </c:dLbl>
            <c:dLbl>
              <c:idx val="12"/>
              <c:layout>
                <c:manualLayout>
                  <c:x val="-1.6835018322774405E-2"/>
                  <c:y val="5.7971014492753596E-2"/>
                </c:manualLayout>
              </c:layout>
              <c:showVal val="1"/>
            </c:dLbl>
            <c:dLbl>
              <c:idx val="13"/>
              <c:layout>
                <c:manualLayout>
                  <c:x val="-2.0202021987329292E-2"/>
                  <c:y val="6.4412238325282048E-2"/>
                </c:manualLayout>
              </c:layout>
              <c:showVal val="1"/>
            </c:dLbl>
            <c:dLbl>
              <c:idx val="14"/>
              <c:layout>
                <c:manualLayout>
                  <c:x val="-2.1324356542180907E-2"/>
                  <c:y val="5.7971014492753624E-2"/>
                </c:manualLayout>
              </c:layout>
              <c:showVal val="1"/>
            </c:dLbl>
            <c:numFmt formatCode="0.00%" sourceLinked="0"/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</a:defRPr>
                </a:pPr>
                <a:endParaRPr lang="el-GR"/>
              </a:p>
            </c:txPr>
            <c:showVal val="1"/>
          </c:dLbls>
          <c:cat>
            <c:strRef>
              <c:f>Μισθωτοί!$M$6:$M$20</c:f>
              <c:strCache>
                <c:ptCount val="15"/>
                <c:pt idx="0">
                  <c:v>10000</c:v>
                </c:pt>
                <c:pt idx="1">
                  <c:v>20000</c:v>
                </c:pt>
                <c:pt idx="2">
                  <c:v>30000</c:v>
                </c:pt>
                <c:pt idx="3">
                  <c:v>40000</c:v>
                </c:pt>
                <c:pt idx="4">
                  <c:v>60000</c:v>
                </c:pt>
                <c:pt idx="5">
                  <c:v>80000</c:v>
                </c:pt>
                <c:pt idx="6">
                  <c:v>100000</c:v>
                </c:pt>
                <c:pt idx="7">
                  <c:v>150000</c:v>
                </c:pt>
                <c:pt idx="8">
                  <c:v>200000</c:v>
                </c:pt>
                <c:pt idx="9">
                  <c:v>500000</c:v>
                </c:pt>
                <c:pt idx="10">
                  <c:v>800000</c:v>
                </c:pt>
                <c:pt idx="11">
                  <c:v>1000000</c:v>
                </c:pt>
                <c:pt idx="12">
                  <c:v>1500000</c:v>
                </c:pt>
                <c:pt idx="13">
                  <c:v>2000000</c:v>
                </c:pt>
                <c:pt idx="14">
                  <c:v>&gt;2.000.000</c:v>
                </c:pt>
              </c:strCache>
            </c:strRef>
          </c:cat>
          <c:val>
            <c:numRef>
              <c:f>Pooled!$X$6:$X$18</c:f>
              <c:numCache>
                <c:formatCode>0.00%</c:formatCode>
                <c:ptCount val="13"/>
                <c:pt idx="0">
                  <c:v>0.13</c:v>
                </c:pt>
                <c:pt idx="1">
                  <c:v>0.13660645161290341</c:v>
                </c:pt>
                <c:pt idx="2">
                  <c:v>0.1716470588235294</c:v>
                </c:pt>
                <c:pt idx="3">
                  <c:v>0.20084507042253524</c:v>
                </c:pt>
                <c:pt idx="4">
                  <c:v>0.24059405940594084</c:v>
                </c:pt>
                <c:pt idx="5">
                  <c:v>0.28496453900709268</c:v>
                </c:pt>
                <c:pt idx="6">
                  <c:v>0.30596685082872932</c:v>
                </c:pt>
                <c:pt idx="7">
                  <c:v>0.35372509960159365</c:v>
                </c:pt>
                <c:pt idx="8">
                  <c:v>0.37688034188034286</c:v>
                </c:pt>
                <c:pt idx="9">
                  <c:v>0.40589871611982942</c:v>
                </c:pt>
                <c:pt idx="10">
                  <c:v>0.43931975403535783</c:v>
                </c:pt>
                <c:pt idx="11">
                  <c:v>0.44367295946696278</c:v>
                </c:pt>
                <c:pt idx="12">
                  <c:v>0.44820226591136286</c:v>
                </c:pt>
              </c:numCache>
            </c:numRef>
          </c:val>
        </c:ser>
        <c:marker val="1"/>
        <c:axId val="89531904"/>
        <c:axId val="89533440"/>
      </c:lineChart>
      <c:catAx>
        <c:axId val="89531904"/>
        <c:scaling>
          <c:orientation val="minMax"/>
        </c:scaling>
        <c:axPos val="b"/>
        <c:numFmt formatCode="General" sourceLinked="1"/>
        <c:tickLblPos val="nextTo"/>
        <c:crossAx val="89533440"/>
        <c:crosses val="autoZero"/>
        <c:auto val="1"/>
        <c:lblAlgn val="ctr"/>
        <c:lblOffset val="100"/>
      </c:catAx>
      <c:valAx>
        <c:axId val="89533440"/>
        <c:scaling>
          <c:orientation val="minMax"/>
        </c:scaling>
        <c:axPos val="l"/>
        <c:majorGridlines/>
        <c:numFmt formatCode="0.00%" sourceLinked="0"/>
        <c:tickLblPos val="nextTo"/>
        <c:crossAx val="89531904"/>
        <c:crosses val="autoZero"/>
        <c:crossBetween val="between"/>
      </c:valAx>
    </c:plotArea>
    <c:legend>
      <c:legendPos val="b"/>
      <c:layout/>
    </c:legend>
    <c:plotVisOnly val="1"/>
    <c:dispBlanksAs val="gap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style val="4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cat>
            <c:strRef>
              <c:f>'Μισθοί &amp; Επιχειρήσεις'!$U$6:$U$16</c:f>
              <c:strCache>
                <c:ptCount val="11"/>
                <c:pt idx="0">
                  <c:v>9.000 €</c:v>
                </c:pt>
                <c:pt idx="1">
                  <c:v>12.000 €</c:v>
                </c:pt>
                <c:pt idx="2">
                  <c:v>20.000 €</c:v>
                </c:pt>
                <c:pt idx="3">
                  <c:v>22.000 €</c:v>
                </c:pt>
                <c:pt idx="4">
                  <c:v>30.000 €</c:v>
                </c:pt>
                <c:pt idx="5">
                  <c:v>35.000 €</c:v>
                </c:pt>
                <c:pt idx="6">
                  <c:v>40.000 €</c:v>
                </c:pt>
                <c:pt idx="7">
                  <c:v>50.000 €</c:v>
                </c:pt>
                <c:pt idx="8">
                  <c:v>80.000 €</c:v>
                </c:pt>
                <c:pt idx="9">
                  <c:v>100.000 €</c:v>
                </c:pt>
                <c:pt idx="10">
                  <c:v>&gt;100.000</c:v>
                </c:pt>
              </c:strCache>
            </c:strRef>
          </c:cat>
          <c:val>
            <c:numRef>
              <c:f>'Μισθοί &amp; Επιχειρήσεις'!$AD$6:$AD$16</c:f>
              <c:numCache>
                <c:formatCode>#,##0.00\ "€"</c:formatCode>
                <c:ptCount val="11"/>
                <c:pt idx="0">
                  <c:v>-66.704733728255803</c:v>
                </c:pt>
                <c:pt idx="1">
                  <c:v>-112.58914644750041</c:v>
                </c:pt>
                <c:pt idx="2">
                  <c:v>-40.942037425216661</c:v>
                </c:pt>
                <c:pt idx="3">
                  <c:v>-24.360942678161269</c:v>
                </c:pt>
                <c:pt idx="4">
                  <c:v>390.87933202298899</c:v>
                </c:pt>
                <c:pt idx="5">
                  <c:v>893.92743463593888</c:v>
                </c:pt>
                <c:pt idx="6">
                  <c:v>1623.2492587861611</c:v>
                </c:pt>
                <c:pt idx="7">
                  <c:v>2994.8941192301822</c:v>
                </c:pt>
                <c:pt idx="8">
                  <c:v>5382.7260356916613</c:v>
                </c:pt>
                <c:pt idx="9">
                  <c:v>28948.657946067276</c:v>
                </c:pt>
                <c:pt idx="10">
                  <c:v>55670.777288749334</c:v>
                </c:pt>
              </c:numCache>
            </c:numRef>
          </c:val>
        </c:ser>
        <c:shape val="cone"/>
        <c:axId val="89663744"/>
        <c:axId val="89665536"/>
        <c:axId val="0"/>
      </c:bar3DChart>
      <c:catAx>
        <c:axId val="89663744"/>
        <c:scaling>
          <c:orientation val="minMax"/>
        </c:scaling>
        <c:axPos val="l"/>
        <c:tickLblPos val="nextTo"/>
        <c:crossAx val="89665536"/>
        <c:crosses val="autoZero"/>
        <c:auto val="1"/>
        <c:lblAlgn val="ctr"/>
        <c:lblOffset val="100"/>
      </c:catAx>
      <c:valAx>
        <c:axId val="89665536"/>
        <c:scaling>
          <c:orientation val="minMax"/>
        </c:scaling>
        <c:axPos val="b"/>
        <c:majorGridlines/>
        <c:numFmt formatCode="#,##0.00\ &quot;€&quot;" sourceLinked="1"/>
        <c:tickLblPos val="nextTo"/>
        <c:crossAx val="89663744"/>
        <c:crosses val="autoZero"/>
        <c:crossBetween val="between"/>
      </c:valAx>
    </c:plotArea>
    <c:plotVisOnly val="1"/>
    <c:dispBlanksAs val="gap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>
        <c:manualLayout>
          <c:layoutTarget val="inner"/>
          <c:xMode val="edge"/>
          <c:yMode val="edge"/>
          <c:x val="2.6274824029872232E-2"/>
          <c:y val="3.8977519114458542E-2"/>
          <c:w val="0.96586883408616664"/>
          <c:h val="0.80599972104936168"/>
        </c:manualLayout>
      </c:layout>
      <c:lineChart>
        <c:grouping val="standard"/>
        <c:ser>
          <c:idx val="0"/>
          <c:order val="0"/>
          <c:tx>
            <c:strRef>
              <c:f>Φύλλο3!$X$5</c:f>
              <c:strCache>
                <c:ptCount val="1"/>
                <c:pt idx="0">
                  <c:v>Νέος Τρόπος 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  <a:ln>
                <a:solidFill>
                  <a:schemeClr val="bg1"/>
                </a:solidFill>
              </a:ln>
            </c:spPr>
          </c:marker>
          <c:dLbls>
            <c:dLbl>
              <c:idx val="0"/>
              <c:layout>
                <c:manualLayout>
                  <c:x val="-2.4691293471128639E-2"/>
                  <c:y val="-4.7103828172097455E-2"/>
                </c:manualLayout>
              </c:layout>
              <c:showVal val="1"/>
            </c:dLbl>
            <c:dLbl>
              <c:idx val="1"/>
              <c:layout>
                <c:manualLayout>
                  <c:x val="-3.3626250820209994E-2"/>
                  <c:y val="-5.5777727793450999E-2"/>
                </c:manualLayout>
              </c:layout>
              <c:showVal val="1"/>
            </c:dLbl>
            <c:dLbl>
              <c:idx val="2"/>
              <c:layout>
                <c:manualLayout>
                  <c:x val="-3.4696409828997243E-2"/>
                  <c:y val="-5.7971014492753624E-2"/>
                </c:manualLayout>
              </c:layout>
              <c:showVal val="1"/>
            </c:dLbl>
            <c:dLbl>
              <c:idx val="3"/>
              <c:layout>
                <c:manualLayout>
                  <c:x val="-3.5935567322890015E-2"/>
                  <c:y val="-6.7632850241545903E-2"/>
                </c:manualLayout>
              </c:layout>
              <c:showVal val="1"/>
            </c:dLbl>
            <c:dLbl>
              <c:idx val="4"/>
              <c:layout>
                <c:manualLayout>
                  <c:x val="-3.2547702090697191E-2"/>
                  <c:y val="-4.8309178743961352E-2"/>
                </c:manualLayout>
              </c:layout>
              <c:showVal val="1"/>
            </c:dLbl>
            <c:dLbl>
              <c:idx val="5"/>
              <c:layout>
                <c:manualLayout>
                  <c:x val="-2.0202021987329427E-2"/>
                  <c:y val="-4.1867954911433511E-2"/>
                </c:manualLayout>
              </c:layout>
              <c:showVal val="1"/>
            </c:dLbl>
            <c:dLbl>
              <c:idx val="6"/>
              <c:layout>
                <c:manualLayout>
                  <c:x val="-2.581369476158742E-2"/>
                  <c:y val="-5.1529790660225387E-2"/>
                </c:manualLayout>
              </c:layout>
              <c:showVal val="1"/>
            </c:dLbl>
            <c:dLbl>
              <c:idx val="7"/>
              <c:layout>
                <c:manualLayout>
                  <c:x val="-2.1324356542180907E-2"/>
                  <c:y val="-3.8647342995169247E-2"/>
                </c:manualLayout>
              </c:layout>
              <c:showVal val="1"/>
            </c:dLbl>
            <c:dLbl>
              <c:idx val="8"/>
              <c:layout>
                <c:manualLayout>
                  <c:x val="-2.6936029316439045E-2"/>
                  <c:y val="-3.8647342995169282E-2"/>
                </c:manualLayout>
              </c:layout>
              <c:showVal val="1"/>
            </c:dLbl>
            <c:dLbl>
              <c:idx val="9"/>
              <c:layout>
                <c:manualLayout>
                  <c:x val="-2.3569025651884165E-2"/>
                  <c:y val="-4.1867954911433525E-2"/>
                </c:manualLayout>
              </c:layout>
              <c:showVal val="1"/>
            </c:dLbl>
            <c:dLbl>
              <c:idx val="10"/>
              <c:layout>
                <c:manualLayout>
                  <c:x val="-2.4691360206735801E-2"/>
                  <c:y val="-4.8309178743961352E-2"/>
                </c:manualLayout>
              </c:layout>
              <c:showVal val="1"/>
            </c:dLbl>
            <c:dLbl>
              <c:idx val="11"/>
              <c:layout>
                <c:manualLayout>
                  <c:x val="-2.3569025651884165E-2"/>
                  <c:y val="-4.8309178743961352E-2"/>
                </c:manualLayout>
              </c:layout>
              <c:showVal val="1"/>
            </c:dLbl>
            <c:dLbl>
              <c:idx val="12"/>
              <c:layout>
                <c:manualLayout>
                  <c:x val="-2.244669109703254E-2"/>
                  <c:y val="-4.5088566827697324E-2"/>
                </c:manualLayout>
              </c:layout>
              <c:showVal val="1"/>
            </c:dLbl>
            <c:dLbl>
              <c:idx val="13"/>
              <c:layout>
                <c:manualLayout>
                  <c:x val="-2.244669109703254E-2"/>
                  <c:y val="-4.1867954911433511E-2"/>
                </c:manualLayout>
              </c:layout>
              <c:showVal val="1"/>
            </c:dLbl>
            <c:dLbl>
              <c:idx val="14"/>
              <c:layout>
                <c:manualLayout>
                  <c:x val="-2.0202021987329292E-2"/>
                  <c:y val="-4.8309178743961352E-2"/>
                </c:manualLayout>
              </c:layout>
              <c:showVal val="1"/>
            </c:dLbl>
            <c:numFmt formatCode="0.00%" sourceLinked="0"/>
            <c:txPr>
              <a:bodyPr/>
              <a:lstStyle/>
              <a:p>
                <a:pPr>
                  <a:defRPr b="1">
                    <a:solidFill>
                      <a:srgbClr val="C00000"/>
                    </a:solidFill>
                  </a:defRPr>
                </a:pPr>
                <a:endParaRPr lang="el-GR"/>
              </a:p>
            </c:txPr>
            <c:showVal val="1"/>
          </c:dLbls>
          <c:cat>
            <c:strRef>
              <c:f>Φύλλο3!$S$7:$S$20</c:f>
              <c:strCache>
                <c:ptCount val="14"/>
                <c:pt idx="0">
                  <c:v>9.000 €</c:v>
                </c:pt>
                <c:pt idx="1">
                  <c:v>12.000 €</c:v>
                </c:pt>
                <c:pt idx="2">
                  <c:v>20.000 €</c:v>
                </c:pt>
                <c:pt idx="3">
                  <c:v>25.000 €</c:v>
                </c:pt>
                <c:pt idx="4">
                  <c:v>30.000 €</c:v>
                </c:pt>
                <c:pt idx="5">
                  <c:v>35.000 €</c:v>
                </c:pt>
                <c:pt idx="6">
                  <c:v>40.000 €</c:v>
                </c:pt>
                <c:pt idx="7">
                  <c:v>50.000 €</c:v>
                </c:pt>
                <c:pt idx="8">
                  <c:v>80.000 €</c:v>
                </c:pt>
                <c:pt idx="9">
                  <c:v>100.000 €</c:v>
                </c:pt>
                <c:pt idx="10">
                  <c:v>150.000 €</c:v>
                </c:pt>
                <c:pt idx="11">
                  <c:v>300.000 €</c:v>
                </c:pt>
                <c:pt idx="12">
                  <c:v>800.000 €</c:v>
                </c:pt>
                <c:pt idx="13">
                  <c:v>&gt;800.000 €</c:v>
                </c:pt>
              </c:strCache>
            </c:strRef>
          </c:cat>
          <c:val>
            <c:numRef>
              <c:f>Φύλλο3!$AC$8:$AC$20</c:f>
              <c:numCache>
                <c:formatCode>0.00%</c:formatCode>
                <c:ptCount val="13"/>
                <c:pt idx="0">
                  <c:v>0.15000000000000005</c:v>
                </c:pt>
                <c:pt idx="1">
                  <c:v>0.15000000000000002</c:v>
                </c:pt>
                <c:pt idx="2">
                  <c:v>0.19147479575321383</c:v>
                </c:pt>
                <c:pt idx="3">
                  <c:v>0.24225407836791443</c:v>
                </c:pt>
                <c:pt idx="4">
                  <c:v>0.26217942952021545</c:v>
                </c:pt>
                <c:pt idx="5">
                  <c:v>0.27624814411877829</c:v>
                </c:pt>
                <c:pt idx="6">
                  <c:v>0.29305341297799148</c:v>
                </c:pt>
                <c:pt idx="7">
                  <c:v>0.31833639434553362</c:v>
                </c:pt>
                <c:pt idx="8">
                  <c:v>0.35846700309160201</c:v>
                </c:pt>
                <c:pt idx="9">
                  <c:v>0.40148991689937741</c:v>
                </c:pt>
                <c:pt idx="10">
                  <c:v>0.40675055755788092</c:v>
                </c:pt>
                <c:pt idx="11">
                  <c:v>0.45351146502800371</c:v>
                </c:pt>
                <c:pt idx="12">
                  <c:v>0.52250298864973899</c:v>
                </c:pt>
              </c:numCache>
            </c:numRef>
          </c:val>
        </c:ser>
        <c:ser>
          <c:idx val="1"/>
          <c:order val="1"/>
          <c:tx>
            <c:strRef>
              <c:f>Φύλλο3!$V$5</c:f>
              <c:strCache>
                <c:ptCount val="1"/>
                <c:pt idx="0">
                  <c:v>Παλιός Τρόπος 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</c:spPr>
          </c:marker>
          <c:dLbls>
            <c:dLbl>
              <c:idx val="0"/>
              <c:layout>
                <c:manualLayout>
                  <c:x val="-3.7174724816782792E-3"/>
                  <c:y val="-2.8985507246376756E-2"/>
                </c:manualLayout>
              </c:layout>
              <c:showVal val="1"/>
            </c:dLbl>
            <c:dLbl>
              <c:idx val="1"/>
              <c:layout>
                <c:manualLayout>
                  <c:x val="-1.2391574938927629E-2"/>
                  <c:y val="-3.5426731078905004E-2"/>
                </c:manualLayout>
              </c:layout>
              <c:showVal val="1"/>
            </c:dLbl>
            <c:dLbl>
              <c:idx val="2"/>
              <c:layout>
                <c:manualLayout>
                  <c:x val="-2.6585587388460011E-2"/>
                  <c:y val="4.8309178743961352E-2"/>
                </c:manualLayout>
              </c:layout>
              <c:showVal val="1"/>
            </c:dLbl>
            <c:dLbl>
              <c:idx val="3"/>
              <c:layout>
                <c:manualLayout>
                  <c:x val="-1.543316994342518E-2"/>
                  <c:y val="3.8647342995169309E-2"/>
                </c:manualLayout>
              </c:layout>
              <c:showVal val="1"/>
            </c:dLbl>
            <c:dLbl>
              <c:idx val="4"/>
              <c:layout>
                <c:manualLayout>
                  <c:x val="-1.0101010993664642E-2"/>
                  <c:y val="5.7971014492753624E-2"/>
                </c:manualLayout>
              </c:layout>
              <c:showVal val="1"/>
            </c:dLbl>
            <c:dLbl>
              <c:idx val="5"/>
              <c:layout>
                <c:manualLayout>
                  <c:x val="-1.5712683767922783E-2"/>
                  <c:y val="5.4750402576489526E-2"/>
                </c:manualLayout>
              </c:layout>
              <c:showVal val="1"/>
            </c:dLbl>
            <c:dLbl>
              <c:idx val="6"/>
              <c:layout>
                <c:manualLayout>
                  <c:x val="-1.3468014658219543E-2"/>
                  <c:y val="5.4750402576489526E-2"/>
                </c:manualLayout>
              </c:layout>
              <c:showVal val="1"/>
            </c:dLbl>
            <c:dLbl>
              <c:idx val="7"/>
              <c:layout>
                <c:manualLayout>
                  <c:x val="-1.0101010993664642E-2"/>
                  <c:y val="5.4750402576489526E-2"/>
                </c:manualLayout>
              </c:layout>
              <c:showVal val="1"/>
            </c:dLbl>
            <c:dLbl>
              <c:idx val="8"/>
              <c:layout>
                <c:manualLayout>
                  <c:x val="-1.2345680103367901E-2"/>
                  <c:y val="4.8309178743961352E-2"/>
                </c:manualLayout>
              </c:layout>
              <c:showVal val="1"/>
            </c:dLbl>
            <c:dLbl>
              <c:idx val="9"/>
              <c:layout>
                <c:manualLayout>
                  <c:x val="-1.2345680103367901E-2"/>
                  <c:y val="5.7971014492753624E-2"/>
                </c:manualLayout>
              </c:layout>
              <c:showVal val="1"/>
            </c:dLbl>
            <c:dLbl>
              <c:idx val="10"/>
              <c:layout>
                <c:manualLayout>
                  <c:x val="-1.1223345548516242E-2"/>
                  <c:y val="5.7971014492753624E-2"/>
                </c:manualLayout>
              </c:layout>
              <c:showVal val="1"/>
            </c:dLbl>
            <c:dLbl>
              <c:idx val="11"/>
              <c:layout>
                <c:manualLayout>
                  <c:x val="-1.795735287762603E-2"/>
                  <c:y val="6.1191626409017812E-2"/>
                </c:manualLayout>
              </c:layout>
              <c:showVal val="1"/>
            </c:dLbl>
            <c:dLbl>
              <c:idx val="12"/>
              <c:layout>
                <c:manualLayout>
                  <c:x val="-1.6835018322774405E-2"/>
                  <c:y val="5.7971014492753596E-2"/>
                </c:manualLayout>
              </c:layout>
              <c:showVal val="1"/>
            </c:dLbl>
            <c:dLbl>
              <c:idx val="13"/>
              <c:layout>
                <c:manualLayout>
                  <c:x val="-2.0202021987329292E-2"/>
                  <c:y val="6.4412238325282131E-2"/>
                </c:manualLayout>
              </c:layout>
              <c:showVal val="1"/>
            </c:dLbl>
            <c:dLbl>
              <c:idx val="14"/>
              <c:layout>
                <c:manualLayout>
                  <c:x val="-2.1324356542180907E-2"/>
                  <c:y val="5.7971014492753624E-2"/>
                </c:manualLayout>
              </c:layout>
              <c:showVal val="1"/>
            </c:dLbl>
            <c:numFmt formatCode="0.00%" sourceLinked="0"/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</a:defRPr>
                </a:pPr>
                <a:endParaRPr lang="el-GR"/>
              </a:p>
            </c:txPr>
            <c:showVal val="1"/>
          </c:dLbls>
          <c:cat>
            <c:strRef>
              <c:f>Φύλλο3!$S$7:$S$20</c:f>
              <c:strCache>
                <c:ptCount val="14"/>
                <c:pt idx="0">
                  <c:v>9.000 €</c:v>
                </c:pt>
                <c:pt idx="1">
                  <c:v>12.000 €</c:v>
                </c:pt>
                <c:pt idx="2">
                  <c:v>20.000 €</c:v>
                </c:pt>
                <c:pt idx="3">
                  <c:v>25.000 €</c:v>
                </c:pt>
                <c:pt idx="4">
                  <c:v>30.000 €</c:v>
                </c:pt>
                <c:pt idx="5">
                  <c:v>35.000 €</c:v>
                </c:pt>
                <c:pt idx="6">
                  <c:v>40.000 €</c:v>
                </c:pt>
                <c:pt idx="7">
                  <c:v>50.000 €</c:v>
                </c:pt>
                <c:pt idx="8">
                  <c:v>80.000 €</c:v>
                </c:pt>
                <c:pt idx="9">
                  <c:v>100.000 €</c:v>
                </c:pt>
                <c:pt idx="10">
                  <c:v>150.000 €</c:v>
                </c:pt>
                <c:pt idx="11">
                  <c:v>300.000 €</c:v>
                </c:pt>
                <c:pt idx="12">
                  <c:v>800.000 €</c:v>
                </c:pt>
                <c:pt idx="13">
                  <c:v>&gt;800.000 €</c:v>
                </c:pt>
              </c:strCache>
            </c:strRef>
          </c:cat>
          <c:val>
            <c:numRef>
              <c:f>Φύλλο3!$AB$8:$AB$20</c:f>
              <c:numCache>
                <c:formatCode>0.00%</c:formatCode>
                <c:ptCount val="13"/>
                <c:pt idx="0">
                  <c:v>0.10999999999999993</c:v>
                </c:pt>
                <c:pt idx="1">
                  <c:v>0.11000000000000013</c:v>
                </c:pt>
                <c:pt idx="2">
                  <c:v>0.16261240897834478</c:v>
                </c:pt>
                <c:pt idx="3">
                  <c:v>0.22541692789988924</c:v>
                </c:pt>
                <c:pt idx="4">
                  <c:v>0.24722905151504868</c:v>
                </c:pt>
                <c:pt idx="5">
                  <c:v>0.26851947452900166</c:v>
                </c:pt>
                <c:pt idx="6">
                  <c:v>0.27949542362533164</c:v>
                </c:pt>
                <c:pt idx="7">
                  <c:v>0.29052776245625656</c:v>
                </c:pt>
                <c:pt idx="8">
                  <c:v>0.32681241026152091</c:v>
                </c:pt>
                <c:pt idx="9">
                  <c:v>0.340378176368829</c:v>
                </c:pt>
                <c:pt idx="10">
                  <c:v>0.36786638095164736</c:v>
                </c:pt>
                <c:pt idx="11">
                  <c:v>0.37649305984891385</c:v>
                </c:pt>
                <c:pt idx="12">
                  <c:v>0.39031211362764812</c:v>
                </c:pt>
              </c:numCache>
            </c:numRef>
          </c:val>
        </c:ser>
        <c:marker val="1"/>
        <c:axId val="170741760"/>
        <c:axId val="170743680"/>
      </c:lineChart>
      <c:catAx>
        <c:axId val="170741760"/>
        <c:scaling>
          <c:orientation val="minMax"/>
        </c:scaling>
        <c:axPos val="b"/>
        <c:numFmt formatCode="#,##0\ &quot;€&quot;;[Red]\-#,##0\ &quot;€&quot;" sourceLinked="1"/>
        <c:tickLblPos val="nextTo"/>
        <c:crossAx val="170743680"/>
        <c:crosses val="autoZero"/>
        <c:auto val="1"/>
        <c:lblAlgn val="ctr"/>
        <c:lblOffset val="100"/>
      </c:catAx>
      <c:valAx>
        <c:axId val="170743680"/>
        <c:scaling>
          <c:orientation val="minMax"/>
        </c:scaling>
        <c:axPos val="l"/>
        <c:majorGridlines/>
        <c:numFmt formatCode="0.00%" sourceLinked="0"/>
        <c:tickLblPos val="nextTo"/>
        <c:crossAx val="170741760"/>
        <c:crosses val="autoZero"/>
        <c:crossBetween val="between"/>
      </c:valAx>
    </c:plotArea>
    <c:legend>
      <c:legendPos val="b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plotArea>
      <c:layout/>
      <c:lineChart>
        <c:grouping val="standard"/>
        <c:ser>
          <c:idx val="0"/>
          <c:order val="0"/>
          <c:tx>
            <c:strRef>
              <c:f>Εισφορά!$V$74</c:f>
              <c:strCache>
                <c:ptCount val="1"/>
                <c:pt idx="0">
                  <c:v>Οριακός Παλιός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</c:spPr>
          </c:marker>
          <c:cat>
            <c:numRef>
              <c:f>Εισφορά!$U$75:$U$96</c:f>
              <c:numCache>
                <c:formatCode>#,##0\ "€"</c:formatCode>
                <c:ptCount val="22"/>
                <c:pt idx="0">
                  <c:v>11999</c:v>
                </c:pt>
                <c:pt idx="1">
                  <c:v>12000</c:v>
                </c:pt>
                <c:pt idx="2">
                  <c:v>15000</c:v>
                </c:pt>
                <c:pt idx="3">
                  <c:v>19999</c:v>
                </c:pt>
                <c:pt idx="4">
                  <c:v>20000</c:v>
                </c:pt>
                <c:pt idx="5">
                  <c:v>25000</c:v>
                </c:pt>
                <c:pt idx="6">
                  <c:v>29999</c:v>
                </c:pt>
                <c:pt idx="7">
                  <c:v>30000</c:v>
                </c:pt>
                <c:pt idx="8">
                  <c:v>35000</c:v>
                </c:pt>
                <c:pt idx="9">
                  <c:v>39999</c:v>
                </c:pt>
                <c:pt idx="10">
                  <c:v>40000</c:v>
                </c:pt>
                <c:pt idx="11">
                  <c:v>49999</c:v>
                </c:pt>
                <c:pt idx="12">
                  <c:v>50000</c:v>
                </c:pt>
                <c:pt idx="13">
                  <c:v>64999</c:v>
                </c:pt>
                <c:pt idx="14">
                  <c:v>65000</c:v>
                </c:pt>
                <c:pt idx="15">
                  <c:v>100000</c:v>
                </c:pt>
                <c:pt idx="16">
                  <c:v>219999</c:v>
                </c:pt>
                <c:pt idx="17">
                  <c:v>220000</c:v>
                </c:pt>
                <c:pt idx="18">
                  <c:v>499999</c:v>
                </c:pt>
                <c:pt idx="19">
                  <c:v>500000</c:v>
                </c:pt>
                <c:pt idx="20">
                  <c:v>1000000</c:v>
                </c:pt>
                <c:pt idx="21">
                  <c:v>1500000</c:v>
                </c:pt>
              </c:numCache>
            </c:numRef>
          </c:cat>
          <c:val>
            <c:numRef>
              <c:f>Εισφορά!$V$75:$V$96</c:f>
              <c:numCache>
                <c:formatCode>0.00%</c:formatCode>
                <c:ptCount val="22"/>
                <c:pt idx="0">
                  <c:v>0</c:v>
                </c:pt>
                <c:pt idx="1">
                  <c:v>0.18592285542228137</c:v>
                </c:pt>
                <c:pt idx="2">
                  <c:v>7.0000000000003315E-3</c:v>
                </c:pt>
                <c:pt idx="3">
                  <c:v>6.9999999999999941E-3</c:v>
                </c:pt>
                <c:pt idx="4">
                  <c:v>0.1534479976203906</c:v>
                </c:pt>
                <c:pt idx="5">
                  <c:v>1.4000000000000507E-2</c:v>
                </c:pt>
                <c:pt idx="6">
                  <c:v>1.3999999999999978E-2</c:v>
                </c:pt>
                <c:pt idx="7">
                  <c:v>0.19740463991017199</c:v>
                </c:pt>
                <c:pt idx="8">
                  <c:v>1.9999999999990373E-2</c:v>
                </c:pt>
                <c:pt idx="9">
                  <c:v>2.0000000000000011E-2</c:v>
                </c:pt>
                <c:pt idx="10">
                  <c:v>2.0000000000001284E-2</c:v>
                </c:pt>
                <c:pt idx="11">
                  <c:v>2.0000000000001284E-2</c:v>
                </c:pt>
                <c:pt idx="12">
                  <c:v>1.0712774177041557</c:v>
                </c:pt>
                <c:pt idx="13">
                  <c:v>4.0000000000003678E-2</c:v>
                </c:pt>
                <c:pt idx="14">
                  <c:v>4.0000000000000237E-2</c:v>
                </c:pt>
                <c:pt idx="15">
                  <c:v>0.45026323205963759</c:v>
                </c:pt>
                <c:pt idx="16">
                  <c:v>5.9999999999998437E-2</c:v>
                </c:pt>
                <c:pt idx="17">
                  <c:v>6.0000000000000032E-2</c:v>
                </c:pt>
                <c:pt idx="18">
                  <c:v>6.0000000000000032E-2</c:v>
                </c:pt>
                <c:pt idx="19">
                  <c:v>1.3452164604668746</c:v>
                </c:pt>
                <c:pt idx="20">
                  <c:v>7.9999999999998281E-2</c:v>
                </c:pt>
                <c:pt idx="21">
                  <c:v>8.0000000000000127E-2</c:v>
                </c:pt>
              </c:numCache>
            </c:numRef>
          </c:val>
        </c:ser>
        <c:ser>
          <c:idx val="1"/>
          <c:order val="1"/>
          <c:tx>
            <c:strRef>
              <c:f>Εισφορά!$W$74</c:f>
              <c:strCache>
                <c:ptCount val="1"/>
                <c:pt idx="0">
                  <c:v>Οριακός Νέος</c:v>
                </c:pt>
              </c:strCache>
            </c:strRef>
          </c:tx>
          <c:cat>
            <c:numRef>
              <c:f>Εισφορά!$U$75:$U$96</c:f>
              <c:numCache>
                <c:formatCode>#,##0\ "€"</c:formatCode>
                <c:ptCount val="22"/>
                <c:pt idx="0">
                  <c:v>11999</c:v>
                </c:pt>
                <c:pt idx="1">
                  <c:v>12000</c:v>
                </c:pt>
                <c:pt idx="2">
                  <c:v>15000</c:v>
                </c:pt>
                <c:pt idx="3">
                  <c:v>19999</c:v>
                </c:pt>
                <c:pt idx="4">
                  <c:v>20000</c:v>
                </c:pt>
                <c:pt idx="5">
                  <c:v>25000</c:v>
                </c:pt>
                <c:pt idx="6">
                  <c:v>29999</c:v>
                </c:pt>
                <c:pt idx="7">
                  <c:v>30000</c:v>
                </c:pt>
                <c:pt idx="8">
                  <c:v>35000</c:v>
                </c:pt>
                <c:pt idx="9">
                  <c:v>39999</c:v>
                </c:pt>
                <c:pt idx="10">
                  <c:v>40000</c:v>
                </c:pt>
                <c:pt idx="11">
                  <c:v>49999</c:v>
                </c:pt>
                <c:pt idx="12">
                  <c:v>50000</c:v>
                </c:pt>
                <c:pt idx="13">
                  <c:v>64999</c:v>
                </c:pt>
                <c:pt idx="14">
                  <c:v>65000</c:v>
                </c:pt>
                <c:pt idx="15">
                  <c:v>100000</c:v>
                </c:pt>
                <c:pt idx="16">
                  <c:v>219999</c:v>
                </c:pt>
                <c:pt idx="17">
                  <c:v>220000</c:v>
                </c:pt>
                <c:pt idx="18">
                  <c:v>499999</c:v>
                </c:pt>
                <c:pt idx="19">
                  <c:v>500000</c:v>
                </c:pt>
                <c:pt idx="20">
                  <c:v>1000000</c:v>
                </c:pt>
                <c:pt idx="21">
                  <c:v>1500000</c:v>
                </c:pt>
              </c:numCache>
            </c:numRef>
          </c:cat>
          <c:val>
            <c:numRef>
              <c:f>Εισφορά!$W$75:$W$96</c:f>
              <c:numCache>
                <c:formatCode>0.00%</c:formatCode>
                <c:ptCount val="22"/>
                <c:pt idx="0">
                  <c:v>0</c:v>
                </c:pt>
                <c:pt idx="1">
                  <c:v>2.1999999999999999E-2</c:v>
                </c:pt>
                <c:pt idx="2">
                  <c:v>2.2000000000000009E-2</c:v>
                </c:pt>
                <c:pt idx="3">
                  <c:v>2.1999999999999995E-2</c:v>
                </c:pt>
                <c:pt idx="4">
                  <c:v>3.5788783135329641E-2</c:v>
                </c:pt>
                <c:pt idx="5">
                  <c:v>4.9999999999995812E-2</c:v>
                </c:pt>
                <c:pt idx="6">
                  <c:v>0.05</c:v>
                </c:pt>
                <c:pt idx="7">
                  <c:v>5.7403463395338812E-2</c:v>
                </c:pt>
                <c:pt idx="8">
                  <c:v>6.4999999999960131E-2</c:v>
                </c:pt>
                <c:pt idx="9">
                  <c:v>6.5000000000000099E-2</c:v>
                </c:pt>
                <c:pt idx="10">
                  <c:v>6.991434024177462E-2</c:v>
                </c:pt>
                <c:pt idx="11">
                  <c:v>7.4999999999984579E-2</c:v>
                </c:pt>
                <c:pt idx="12">
                  <c:v>7.500000000000033E-2</c:v>
                </c:pt>
                <c:pt idx="13">
                  <c:v>7.499999999999693E-2</c:v>
                </c:pt>
                <c:pt idx="14">
                  <c:v>8.2380632122729544E-2</c:v>
                </c:pt>
                <c:pt idx="15">
                  <c:v>8.9999999999995264E-2</c:v>
                </c:pt>
                <c:pt idx="16">
                  <c:v>8.9999999999999761E-2</c:v>
                </c:pt>
                <c:pt idx="17">
                  <c:v>8.2380632122729544E-2</c:v>
                </c:pt>
                <c:pt idx="18">
                  <c:v>9.0000000000000024E-2</c:v>
                </c:pt>
                <c:pt idx="19">
                  <c:v>0.1</c:v>
                </c:pt>
                <c:pt idx="20">
                  <c:v>0.1</c:v>
                </c:pt>
                <c:pt idx="21">
                  <c:v>9.9999999999999589E-2</c:v>
                </c:pt>
              </c:numCache>
            </c:numRef>
          </c:val>
        </c:ser>
        <c:marker val="1"/>
        <c:axId val="88936448"/>
        <c:axId val="88937984"/>
      </c:lineChart>
      <c:catAx>
        <c:axId val="88936448"/>
        <c:scaling>
          <c:orientation val="minMax"/>
        </c:scaling>
        <c:axPos val="b"/>
        <c:numFmt formatCode="#,##0\ &quot;€&quot;" sourceLinked="1"/>
        <c:tickLblPos val="nextTo"/>
        <c:crossAx val="88937984"/>
        <c:crosses val="autoZero"/>
        <c:auto val="1"/>
        <c:lblAlgn val="ctr"/>
        <c:lblOffset val="100"/>
      </c:catAx>
      <c:valAx>
        <c:axId val="88937984"/>
        <c:scaling>
          <c:orientation val="minMax"/>
        </c:scaling>
        <c:axPos val="l"/>
        <c:majorGridlines/>
        <c:numFmt formatCode="0.00%" sourceLinked="1"/>
        <c:tickLblPos val="nextTo"/>
        <c:crossAx val="88936448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800"/>
      </a:pPr>
      <a:endParaRPr lang="el-G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plotArea>
      <c:layout/>
      <c:lineChart>
        <c:grouping val="standard"/>
        <c:ser>
          <c:idx val="0"/>
          <c:order val="0"/>
          <c:tx>
            <c:strRef>
              <c:f>'E=0'!$AY$2</c:f>
              <c:strCache>
                <c:ptCount val="1"/>
                <c:pt idx="0">
                  <c:v>Μέσος Παλιός Ενεργός Συντελεστής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</c:spPr>
          </c:marker>
          <c:dLbls>
            <c:dLbl>
              <c:idx val="0"/>
              <c:delete val="1"/>
            </c:dLbl>
            <c:dLbl>
              <c:idx val="1"/>
              <c:layout>
                <c:manualLayout>
                  <c:x val="-2.3140495867768597E-2"/>
                  <c:y val="-6.9444444444444503E-2"/>
                </c:manualLayout>
              </c:layout>
              <c:showVal val="1"/>
            </c:dLbl>
            <c:dLbl>
              <c:idx val="2"/>
              <c:layout>
                <c:manualLayout>
                  <c:x val="-2.3140495867768587E-2"/>
                  <c:y val="-9.7222222222222307E-2"/>
                </c:manualLayout>
              </c:layout>
              <c:showVal val="1"/>
            </c:dLbl>
            <c:dLbl>
              <c:idx val="3"/>
              <c:layout>
                <c:manualLayout>
                  <c:x val="-2.644628099173554E-2"/>
                  <c:y val="-8.3333333333333343E-2"/>
                </c:manualLayout>
              </c:layout>
              <c:showVal val="1"/>
            </c:dLbl>
            <c:dLbl>
              <c:idx val="4"/>
              <c:layout>
                <c:manualLayout>
                  <c:x val="-2.8650137741046831E-2"/>
                  <c:y val="-8.3333333333333343E-2"/>
                </c:manualLayout>
              </c:layout>
              <c:showVal val="1"/>
            </c:dLbl>
            <c:dLbl>
              <c:idx val="5"/>
              <c:layout>
                <c:manualLayout>
                  <c:x val="-2.5344352617079919E-2"/>
                  <c:y val="-6.9444444444444503E-2"/>
                </c:manualLayout>
              </c:layout>
              <c:showVal val="1"/>
            </c:dLbl>
            <c:dLbl>
              <c:idx val="6"/>
              <c:layout>
                <c:manualLayout>
                  <c:x val="-2.0936639118457386E-2"/>
                  <c:y val="6.9444444444444503E-2"/>
                </c:manualLayout>
              </c:layout>
              <c:showVal val="1"/>
            </c:dLbl>
            <c:dLbl>
              <c:idx val="7"/>
              <c:layout>
                <c:manualLayout>
                  <c:x val="-1.8732782369146005E-2"/>
                  <c:y val="5.5555555555555559E-2"/>
                </c:manualLayout>
              </c:layout>
              <c:showVal val="1"/>
            </c:dLbl>
            <c:dLbl>
              <c:idx val="8"/>
              <c:layout>
                <c:manualLayout>
                  <c:x val="-1.5154167751852602E-2"/>
                  <c:y val="2.8598115535055493E-2"/>
                </c:manualLayout>
              </c:layout>
              <c:showVal val="1"/>
            </c:dLbl>
            <c:dLbl>
              <c:idx val="9"/>
              <c:layout>
                <c:manualLayout>
                  <c:x val="-3.1743626846561672E-2"/>
                  <c:y val="4.6569777687536631E-2"/>
                </c:manualLayout>
              </c:layout>
              <c:showVal val="1"/>
            </c:dLbl>
            <c:dLbl>
              <c:idx val="10"/>
              <c:layout>
                <c:manualLayout>
                  <c:x val="-3.0297976909669434E-2"/>
                  <c:y val="3.6131761221933192E-2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</a:defRPr>
                </a:pPr>
                <a:endParaRPr lang="el-GR"/>
              </a:p>
            </c:txPr>
            <c:showVal val="1"/>
          </c:dLbls>
          <c:cat>
            <c:strRef>
              <c:f>'E=0'!$AS$3:$AS$13</c:f>
              <c:strCache>
                <c:ptCount val="11"/>
                <c:pt idx="0">
                  <c:v>9.000 €</c:v>
                </c:pt>
                <c:pt idx="1">
                  <c:v>15.000 €</c:v>
                </c:pt>
                <c:pt idx="2">
                  <c:v>20.000 €</c:v>
                </c:pt>
                <c:pt idx="3">
                  <c:v>30.000 €</c:v>
                </c:pt>
                <c:pt idx="4">
                  <c:v>42.000 €</c:v>
                </c:pt>
                <c:pt idx="5">
                  <c:v>60.000 €</c:v>
                </c:pt>
                <c:pt idx="6">
                  <c:v>80.000 €</c:v>
                </c:pt>
                <c:pt idx="7">
                  <c:v>100.000 €</c:v>
                </c:pt>
                <c:pt idx="8">
                  <c:v>250.000 €</c:v>
                </c:pt>
                <c:pt idx="9">
                  <c:v>1.000.000 €</c:v>
                </c:pt>
                <c:pt idx="10">
                  <c:v>&gt;1.000.000 €</c:v>
                </c:pt>
              </c:strCache>
            </c:strRef>
          </c:cat>
          <c:val>
            <c:numRef>
              <c:f>'E=0'!$AY$3:$AY$13</c:f>
              <c:numCache>
                <c:formatCode>0.00%</c:formatCode>
                <c:ptCount val="11"/>
                <c:pt idx="0">
                  <c:v>0</c:v>
                </c:pt>
                <c:pt idx="1">
                  <c:v>5.4485702514999415E-2</c:v>
                </c:pt>
                <c:pt idx="2">
                  <c:v>0.10487544919075316</c:v>
                </c:pt>
                <c:pt idx="3">
                  <c:v>0.15897360284181258</c:v>
                </c:pt>
                <c:pt idx="4">
                  <c:v>0.24728574518758703</c:v>
                </c:pt>
                <c:pt idx="5">
                  <c:v>0.30802500297367441</c:v>
                </c:pt>
                <c:pt idx="6">
                  <c:v>0.36180446312634745</c:v>
                </c:pt>
                <c:pt idx="7">
                  <c:v>0.38563818106057246</c:v>
                </c:pt>
                <c:pt idx="8">
                  <c:v>0.44006315180158345</c:v>
                </c:pt>
                <c:pt idx="9">
                  <c:v>0.48975148697200382</c:v>
                </c:pt>
                <c:pt idx="10">
                  <c:v>0.49582097813184783</c:v>
                </c:pt>
              </c:numCache>
            </c:numRef>
          </c:val>
        </c:ser>
        <c:ser>
          <c:idx val="1"/>
          <c:order val="1"/>
          <c:tx>
            <c:strRef>
              <c:f>'E=0'!$AW$2</c:f>
              <c:strCache>
                <c:ptCount val="1"/>
                <c:pt idx="0">
                  <c:v>Μέσος Νέος Ενεργός Συντελεστής</c:v>
                </c:pt>
              </c:strCache>
            </c:strRef>
          </c:tx>
          <c:dLbls>
            <c:dLbl>
              <c:idx val="0"/>
              <c:layout>
                <c:manualLayout>
                  <c:x val="-4.5179063360881545E-2"/>
                  <c:y val="-1.3888888888888904E-2"/>
                </c:manualLayout>
              </c:layout>
              <c:showVal val="1"/>
            </c:dLbl>
            <c:dLbl>
              <c:idx val="1"/>
              <c:layout>
                <c:manualLayout>
                  <c:x val="-9.917442137914588E-3"/>
                  <c:y val="3.2407407407407433E-2"/>
                </c:manualLayout>
              </c:layout>
              <c:showVal val="1"/>
            </c:dLbl>
            <c:dLbl>
              <c:idx val="2"/>
              <c:layout>
                <c:manualLayout>
                  <c:x val="-1.9834710743801661E-2"/>
                  <c:y val="6.9444444444444531E-2"/>
                </c:manualLayout>
              </c:layout>
              <c:showVal val="1"/>
            </c:dLbl>
            <c:dLbl>
              <c:idx val="3"/>
              <c:layout>
                <c:manualLayout>
                  <c:x val="-1.6528925619834729E-2"/>
                  <c:y val="6.944444444444442E-2"/>
                </c:manualLayout>
              </c:layout>
              <c:showVal val="1"/>
            </c:dLbl>
            <c:dLbl>
              <c:idx val="4"/>
              <c:layout>
                <c:manualLayout>
                  <c:x val="-1.763085399449036E-2"/>
                  <c:y val="7.407407407407407E-2"/>
                </c:manualLayout>
              </c:layout>
              <c:showVal val="1"/>
            </c:dLbl>
            <c:dLbl>
              <c:idx val="5"/>
              <c:layout>
                <c:manualLayout>
                  <c:x val="-1.763085399449036E-2"/>
                  <c:y val="6.9444444444444503E-2"/>
                </c:manualLayout>
              </c:layout>
              <c:showVal val="1"/>
            </c:dLbl>
            <c:dLbl>
              <c:idx val="6"/>
              <c:layout>
                <c:manualLayout>
                  <c:x val="-2.6446280991735613E-2"/>
                  <c:y val="-8.3333333333333343E-2"/>
                </c:manualLayout>
              </c:layout>
              <c:showVal val="1"/>
            </c:dLbl>
            <c:dLbl>
              <c:idx val="7"/>
              <c:layout>
                <c:manualLayout>
                  <c:x val="-2.9752066115702473E-2"/>
                  <c:y val="-6.9444444444444503E-2"/>
                </c:manualLayout>
              </c:layout>
              <c:showVal val="1"/>
            </c:dLbl>
            <c:dLbl>
              <c:idx val="8"/>
              <c:layout>
                <c:manualLayout>
                  <c:x val="-2.9752066115702473E-2"/>
                  <c:y val="-6.9444444444444434E-2"/>
                </c:manualLayout>
              </c:layout>
              <c:showVal val="1"/>
            </c:dLbl>
            <c:dLbl>
              <c:idx val="9"/>
              <c:layout>
                <c:manualLayout>
                  <c:x val="-2.7548209366391185E-2"/>
                  <c:y val="-5.0925925925925923E-2"/>
                </c:manualLayout>
              </c:layout>
              <c:showVal val="1"/>
            </c:dLbl>
            <c:dLbl>
              <c:idx val="10"/>
              <c:layout>
                <c:manualLayout>
                  <c:x val="-1.8732782369146005E-2"/>
                  <c:y val="-5.0925925925925923E-2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solidFill>
                      <a:srgbClr val="C00000"/>
                    </a:solidFill>
                  </a:defRPr>
                </a:pPr>
                <a:endParaRPr lang="el-GR"/>
              </a:p>
            </c:txPr>
            <c:showVal val="1"/>
          </c:dLbls>
          <c:cat>
            <c:strRef>
              <c:f>'E=0'!$AS$3:$AS$13</c:f>
              <c:strCache>
                <c:ptCount val="11"/>
                <c:pt idx="0">
                  <c:v>9.000 €</c:v>
                </c:pt>
                <c:pt idx="1">
                  <c:v>15.000 €</c:v>
                </c:pt>
                <c:pt idx="2">
                  <c:v>20.000 €</c:v>
                </c:pt>
                <c:pt idx="3">
                  <c:v>30.000 €</c:v>
                </c:pt>
                <c:pt idx="4">
                  <c:v>42.000 €</c:v>
                </c:pt>
                <c:pt idx="5">
                  <c:v>60.000 €</c:v>
                </c:pt>
                <c:pt idx="6">
                  <c:v>80.000 €</c:v>
                </c:pt>
                <c:pt idx="7">
                  <c:v>100.000 €</c:v>
                </c:pt>
                <c:pt idx="8">
                  <c:v>250.000 €</c:v>
                </c:pt>
                <c:pt idx="9">
                  <c:v>1.000.000 €</c:v>
                </c:pt>
                <c:pt idx="10">
                  <c:v>&gt;1.000.000 €</c:v>
                </c:pt>
              </c:strCache>
            </c:strRef>
          </c:cat>
          <c:val>
            <c:numRef>
              <c:f>'E=0'!$AW$3:$AW$13</c:f>
              <c:numCache>
                <c:formatCode>0.00%</c:formatCode>
                <c:ptCount val="11"/>
                <c:pt idx="0">
                  <c:v>0</c:v>
                </c:pt>
                <c:pt idx="1">
                  <c:v>5.1510625471764396E-2</c:v>
                </c:pt>
                <c:pt idx="2">
                  <c:v>0.10452264851759079</c:v>
                </c:pt>
                <c:pt idx="3">
                  <c:v>0.15792280149441662</c:v>
                </c:pt>
                <c:pt idx="4">
                  <c:v>0.23317292127818434</c:v>
                </c:pt>
                <c:pt idx="5">
                  <c:v>0.30678830422190495</c:v>
                </c:pt>
                <c:pt idx="6">
                  <c:v>0.37510187712586879</c:v>
                </c:pt>
                <c:pt idx="7">
                  <c:v>0.41738069037205816</c:v>
                </c:pt>
                <c:pt idx="8">
                  <c:v>0.47877531356375058</c:v>
                </c:pt>
                <c:pt idx="9">
                  <c:v>0.53187542822855105</c:v>
                </c:pt>
                <c:pt idx="10">
                  <c:v>0.54260936863944231</c:v>
                </c:pt>
              </c:numCache>
            </c:numRef>
          </c:val>
        </c:ser>
        <c:marker val="1"/>
        <c:axId val="88966272"/>
        <c:axId val="88967808"/>
      </c:lineChart>
      <c:catAx>
        <c:axId val="88966272"/>
        <c:scaling>
          <c:orientation val="minMax"/>
        </c:scaling>
        <c:axPos val="b"/>
        <c:numFmt formatCode="#,##0\ &quot;€&quot;" sourceLinked="1"/>
        <c:tickLblPos val="nextTo"/>
        <c:crossAx val="88967808"/>
        <c:crosses val="autoZero"/>
        <c:auto val="1"/>
        <c:lblAlgn val="ctr"/>
        <c:lblOffset val="100"/>
      </c:catAx>
      <c:valAx>
        <c:axId val="88967808"/>
        <c:scaling>
          <c:orientation val="minMax"/>
        </c:scaling>
        <c:axPos val="l"/>
        <c:majorGridlines/>
        <c:numFmt formatCode="0.00%" sourceLinked="1"/>
        <c:tickLblPos val="nextTo"/>
        <c:crossAx val="88966272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style val="12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'E=0'!$BC$2</c:f>
              <c:strCache>
                <c:ptCount val="1"/>
                <c:pt idx="0">
                  <c:v>Επιλέον Επιβάρυνση</c:v>
                </c:pt>
              </c:strCache>
            </c:strRef>
          </c:tx>
          <c:cat>
            <c:strRef>
              <c:f>'E=0'!$AS$3:$AS$13</c:f>
              <c:strCache>
                <c:ptCount val="11"/>
                <c:pt idx="0">
                  <c:v>9.000 €</c:v>
                </c:pt>
                <c:pt idx="1">
                  <c:v>15.000 €</c:v>
                </c:pt>
                <c:pt idx="2">
                  <c:v>20.000 €</c:v>
                </c:pt>
                <c:pt idx="3">
                  <c:v>30.000 €</c:v>
                </c:pt>
                <c:pt idx="4">
                  <c:v>42.000 €</c:v>
                </c:pt>
                <c:pt idx="5">
                  <c:v>60.000 €</c:v>
                </c:pt>
                <c:pt idx="6">
                  <c:v>80.000 €</c:v>
                </c:pt>
                <c:pt idx="7">
                  <c:v>100.000 €</c:v>
                </c:pt>
                <c:pt idx="8">
                  <c:v>250.000 €</c:v>
                </c:pt>
                <c:pt idx="9">
                  <c:v>1.000.000 €</c:v>
                </c:pt>
                <c:pt idx="10">
                  <c:v>&gt;1.000.000 €</c:v>
                </c:pt>
              </c:strCache>
            </c:strRef>
          </c:cat>
          <c:val>
            <c:numRef>
              <c:f>'E=0'!$BC$3:$BC$13</c:f>
              <c:numCache>
                <c:formatCode>0.00%</c:formatCode>
                <c:ptCount val="11"/>
                <c:pt idx="0">
                  <c:v>0</c:v>
                </c:pt>
                <c:pt idx="1">
                  <c:v>-2.9750770432350202E-3</c:v>
                </c:pt>
                <c:pt idx="2">
                  <c:v>-3.5280067316243217E-4</c:v>
                </c:pt>
                <c:pt idx="3">
                  <c:v>-1.0508013473959682E-3</c:v>
                </c:pt>
                <c:pt idx="4">
                  <c:v>-1.4112823909402541E-2</c:v>
                </c:pt>
                <c:pt idx="5">
                  <c:v>-1.2366987517694438E-3</c:v>
                </c:pt>
                <c:pt idx="6">
                  <c:v>1.329741399952139E-2</c:v>
                </c:pt>
                <c:pt idx="7">
                  <c:v>3.1742509311485548E-2</c:v>
                </c:pt>
                <c:pt idx="8">
                  <c:v>3.8712161762166949E-2</c:v>
                </c:pt>
                <c:pt idx="9">
                  <c:v>4.2123941256547198E-2</c:v>
                </c:pt>
                <c:pt idx="10">
                  <c:v>4.6788390507594507E-2</c:v>
                </c:pt>
              </c:numCache>
            </c:numRef>
          </c:val>
        </c:ser>
        <c:axId val="85482112"/>
        <c:axId val="85483904"/>
      </c:barChart>
      <c:catAx>
        <c:axId val="85482112"/>
        <c:scaling>
          <c:orientation val="minMax"/>
        </c:scaling>
        <c:axPos val="l"/>
        <c:numFmt formatCode="#,##0\ &quot;€&quot;" sourceLinked="1"/>
        <c:tickLblPos val="nextTo"/>
        <c:crossAx val="85483904"/>
        <c:crosses val="autoZero"/>
        <c:auto val="1"/>
        <c:lblAlgn val="ctr"/>
        <c:lblOffset val="100"/>
      </c:catAx>
      <c:valAx>
        <c:axId val="85483904"/>
        <c:scaling>
          <c:orientation val="minMax"/>
        </c:scaling>
        <c:axPos val="b"/>
        <c:majorGridlines/>
        <c:numFmt formatCode="0.00%" sourceLinked="1"/>
        <c:tickLblPos val="nextTo"/>
        <c:crossAx val="85482112"/>
        <c:crosses val="autoZero"/>
        <c:crossBetween val="between"/>
      </c:valAx>
    </c:plotArea>
    <c:legend>
      <c:legendPos val="b"/>
      <c:layout/>
    </c:legend>
    <c:plotVisOnly val="1"/>
  </c:chart>
  <c:spPr>
    <a:solidFill>
      <a:schemeClr val="lt1"/>
    </a:solidFill>
    <a:ln w="127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l-G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plotArea>
      <c:layout>
        <c:manualLayout>
          <c:layoutTarget val="inner"/>
          <c:xMode val="edge"/>
          <c:yMode val="edge"/>
          <c:x val="6.3269937599525983E-2"/>
          <c:y val="1.6843267414731695E-2"/>
          <c:w val="0.91321415676035977"/>
          <c:h val="0.8294159445246827"/>
        </c:manualLayout>
      </c:layout>
      <c:lineChart>
        <c:grouping val="standard"/>
        <c:ser>
          <c:idx val="0"/>
          <c:order val="0"/>
          <c:tx>
            <c:strRef>
              <c:f>'E=0'!$AY$17</c:f>
              <c:strCache>
                <c:ptCount val="1"/>
                <c:pt idx="0">
                  <c:v>Μέσος Παλιός Ενεργός Συντελεστής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</c:spPr>
          </c:marker>
          <c:dLbls>
            <c:dLbl>
              <c:idx val="0"/>
              <c:delete val="1"/>
            </c:dLbl>
            <c:dLbl>
              <c:idx val="1"/>
              <c:layout>
                <c:manualLayout>
                  <c:x val="-1.432201977558052E-2"/>
                  <c:y val="3.0498231677961608E-2"/>
                </c:manualLayout>
              </c:layout>
              <c:showVal val="1"/>
            </c:dLbl>
            <c:dLbl>
              <c:idx val="2"/>
              <c:layout>
                <c:manualLayout>
                  <c:x val="-1.4322019775580494E-2"/>
                  <c:y val="3.7994158056512239E-2"/>
                </c:manualLayout>
              </c:layout>
              <c:showVal val="1"/>
            </c:dLbl>
            <c:dLbl>
              <c:idx val="3"/>
              <c:layout>
                <c:manualLayout>
                  <c:x val="-2.9385739547457688E-2"/>
                  <c:y val="-7.4514868718290564E-2"/>
                </c:manualLayout>
              </c:layout>
              <c:showVal val="1"/>
            </c:dLbl>
            <c:dLbl>
              <c:idx val="4"/>
              <c:layout>
                <c:manualLayout>
                  <c:x val="-2.8650137741046831E-2"/>
                  <c:y val="-8.3333333333333343E-2"/>
                </c:manualLayout>
              </c:layout>
              <c:showVal val="1"/>
            </c:dLbl>
            <c:dLbl>
              <c:idx val="5"/>
              <c:layout>
                <c:manualLayout>
                  <c:x val="-2.2404917972077196E-2"/>
                  <c:y val="5.4014137318075743E-2"/>
                </c:manualLayout>
              </c:layout>
              <c:showVal val="1"/>
            </c:dLbl>
            <c:dLbl>
              <c:idx val="6"/>
              <c:layout>
                <c:manualLayout>
                  <c:x val="-2.0936678332037183E-2"/>
                  <c:y val="4.004948524238048E-2"/>
                </c:manualLayout>
              </c:layout>
              <c:showVal val="1"/>
            </c:dLbl>
            <c:dLbl>
              <c:idx val="7"/>
              <c:layout>
                <c:manualLayout>
                  <c:x val="-1.8732782369146005E-2"/>
                  <c:y val="5.5555555555555539E-2"/>
                </c:manualLayout>
              </c:layout>
              <c:showVal val="1"/>
            </c:dLbl>
            <c:dLbl>
              <c:idx val="8"/>
              <c:layout>
                <c:manualLayout>
                  <c:x val="-2.0936639118457293E-2"/>
                  <c:y val="8.3333333333333343E-2"/>
                </c:manualLayout>
              </c:layout>
              <c:showVal val="1"/>
            </c:dLbl>
            <c:dLbl>
              <c:idx val="9"/>
              <c:layout>
                <c:manualLayout>
                  <c:x val="-1.8732782369146005E-2"/>
                  <c:y val="6.4814814814814908E-2"/>
                </c:manualLayout>
              </c:layout>
              <c:showVal val="1"/>
            </c:dLbl>
            <c:dLbl>
              <c:idx val="10"/>
              <c:layout>
                <c:manualLayout>
                  <c:x val="-1.8732782369146005E-2"/>
                  <c:y val="7.8703703703703734E-2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</a:defRPr>
                </a:pPr>
                <a:endParaRPr lang="el-GR"/>
              </a:p>
            </c:txPr>
            <c:showVal val="1"/>
          </c:dLbls>
          <c:cat>
            <c:strRef>
              <c:f>'E=0'!$AS$18:$AS$28</c:f>
              <c:strCache>
                <c:ptCount val="11"/>
                <c:pt idx="0">
                  <c:v>9.000 €</c:v>
                </c:pt>
                <c:pt idx="1">
                  <c:v>15.000 €</c:v>
                </c:pt>
                <c:pt idx="2">
                  <c:v>25.000 €</c:v>
                </c:pt>
                <c:pt idx="3">
                  <c:v>35.000 €</c:v>
                </c:pt>
                <c:pt idx="4">
                  <c:v>42.000 €</c:v>
                </c:pt>
                <c:pt idx="5">
                  <c:v>60.000 €</c:v>
                </c:pt>
                <c:pt idx="6">
                  <c:v>80.000 €</c:v>
                </c:pt>
                <c:pt idx="7">
                  <c:v>100.000 €</c:v>
                </c:pt>
                <c:pt idx="8">
                  <c:v>250.000 €</c:v>
                </c:pt>
                <c:pt idx="9">
                  <c:v>1.000.000 €</c:v>
                </c:pt>
                <c:pt idx="10">
                  <c:v>&gt;1.000.000 €</c:v>
                </c:pt>
              </c:strCache>
            </c:strRef>
          </c:cat>
          <c:val>
            <c:numRef>
              <c:f>'E=0'!$AY$18:$AY$28</c:f>
              <c:numCache>
                <c:formatCode>0.00%</c:formatCode>
                <c:ptCount val="11"/>
                <c:pt idx="0">
                  <c:v>0</c:v>
                </c:pt>
                <c:pt idx="1">
                  <c:v>5.2483093366482866E-2</c:v>
                </c:pt>
                <c:pt idx="2">
                  <c:v>0.11856895917595392</c:v>
                </c:pt>
                <c:pt idx="3">
                  <c:v>0.20550774708550601</c:v>
                </c:pt>
                <c:pt idx="4">
                  <c:v>0.26417261090885352</c:v>
                </c:pt>
                <c:pt idx="5">
                  <c:v>0.31052074215994979</c:v>
                </c:pt>
                <c:pt idx="6">
                  <c:v>0.36205372988496393</c:v>
                </c:pt>
                <c:pt idx="7">
                  <c:v>0.38468876543427249</c:v>
                </c:pt>
                <c:pt idx="8">
                  <c:v>0.43859515567615243</c:v>
                </c:pt>
                <c:pt idx="9">
                  <c:v>0.49001362182753433</c:v>
                </c:pt>
                <c:pt idx="10">
                  <c:v>0.49616268933759755</c:v>
                </c:pt>
              </c:numCache>
            </c:numRef>
          </c:val>
        </c:ser>
        <c:ser>
          <c:idx val="1"/>
          <c:order val="1"/>
          <c:tx>
            <c:strRef>
              <c:f>'E=0'!$AW$17</c:f>
              <c:strCache>
                <c:ptCount val="1"/>
                <c:pt idx="0">
                  <c:v>Μέσος Νέος Ενεργός Συντελεστής</c:v>
                </c:pt>
              </c:strCache>
            </c:strRef>
          </c:tx>
          <c:dLbls>
            <c:dLbl>
              <c:idx val="0"/>
              <c:layout>
                <c:manualLayout>
                  <c:x val="-4.5179063360881545E-2"/>
                  <c:y val="-1.3888888888888911E-2"/>
                </c:manualLayout>
              </c:layout>
              <c:showVal val="1"/>
            </c:dLbl>
            <c:dLbl>
              <c:idx val="1"/>
              <c:layout>
                <c:manualLayout>
                  <c:x val="-3.0493834018442401E-2"/>
                  <c:y val="-6.4595600488834573E-2"/>
                </c:manualLayout>
              </c:layout>
              <c:showVal val="1"/>
            </c:dLbl>
            <c:dLbl>
              <c:idx val="2"/>
              <c:layout>
                <c:manualLayout>
                  <c:x val="-5.5108575898974173E-2"/>
                  <c:y val="-5.1074649113061497E-2"/>
                </c:manualLayout>
              </c:layout>
              <c:showVal val="1"/>
            </c:dLbl>
            <c:dLbl>
              <c:idx val="3"/>
              <c:layout>
                <c:manualLayout>
                  <c:x val="-2.2407926897011442E-2"/>
                  <c:y val="4.8867949857423293E-2"/>
                </c:manualLayout>
              </c:layout>
              <c:showVal val="1"/>
            </c:dLbl>
            <c:dLbl>
              <c:idx val="4"/>
              <c:layout>
                <c:manualLayout>
                  <c:x val="-1.763085399449036E-2"/>
                  <c:y val="7.407407407407407E-2"/>
                </c:manualLayout>
              </c:layout>
              <c:showVal val="1"/>
            </c:dLbl>
            <c:dLbl>
              <c:idx val="5"/>
              <c:layout>
                <c:manualLayout>
                  <c:x val="-4.7025793430359585E-2"/>
                  <c:y val="-6.2832833388882722E-2"/>
                </c:manualLayout>
              </c:layout>
              <c:showVal val="1"/>
            </c:dLbl>
            <c:dLbl>
              <c:idx val="6"/>
              <c:layout>
                <c:manualLayout>
                  <c:x val="-5.2901645187571754E-2"/>
                  <c:y val="-8.6272821538347588E-2"/>
                </c:manualLayout>
              </c:layout>
              <c:showVal val="1"/>
            </c:dLbl>
            <c:dLbl>
              <c:idx val="7"/>
              <c:layout>
                <c:manualLayout>
                  <c:x val="-2.9752066115702473E-2"/>
                  <c:y val="-6.9444444444444503E-2"/>
                </c:manualLayout>
              </c:layout>
              <c:showVal val="1"/>
            </c:dLbl>
            <c:dLbl>
              <c:idx val="8"/>
              <c:layout>
                <c:manualLayout>
                  <c:x val="-2.9752066115702473E-2"/>
                  <c:y val="-6.9444444444444434E-2"/>
                </c:manualLayout>
              </c:layout>
              <c:showVal val="1"/>
            </c:dLbl>
            <c:dLbl>
              <c:idx val="9"/>
              <c:layout>
                <c:manualLayout>
                  <c:x val="-2.7548209366391185E-2"/>
                  <c:y val="-5.0925925925925923E-2"/>
                </c:manualLayout>
              </c:layout>
              <c:showVal val="1"/>
            </c:dLbl>
            <c:dLbl>
              <c:idx val="10"/>
              <c:layout>
                <c:manualLayout>
                  <c:x val="-1.8732782369146005E-2"/>
                  <c:y val="-5.0925925925925923E-2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solidFill>
                      <a:srgbClr val="C00000"/>
                    </a:solidFill>
                  </a:defRPr>
                </a:pPr>
                <a:endParaRPr lang="el-GR"/>
              </a:p>
            </c:txPr>
            <c:showVal val="1"/>
          </c:dLbls>
          <c:cat>
            <c:strRef>
              <c:f>'E=0'!$AS$18:$AS$28</c:f>
              <c:strCache>
                <c:ptCount val="11"/>
                <c:pt idx="0">
                  <c:v>9.000 €</c:v>
                </c:pt>
                <c:pt idx="1">
                  <c:v>15.000 €</c:v>
                </c:pt>
                <c:pt idx="2">
                  <c:v>25.000 €</c:v>
                </c:pt>
                <c:pt idx="3">
                  <c:v>35.000 €</c:v>
                </c:pt>
                <c:pt idx="4">
                  <c:v>42.000 €</c:v>
                </c:pt>
                <c:pt idx="5">
                  <c:v>60.000 €</c:v>
                </c:pt>
                <c:pt idx="6">
                  <c:v>80.000 €</c:v>
                </c:pt>
                <c:pt idx="7">
                  <c:v>100.000 €</c:v>
                </c:pt>
                <c:pt idx="8">
                  <c:v>250.000 €</c:v>
                </c:pt>
                <c:pt idx="9">
                  <c:v>1.000.000 €</c:v>
                </c:pt>
                <c:pt idx="10">
                  <c:v>&gt;1.000.000 €</c:v>
                </c:pt>
              </c:strCache>
            </c:strRef>
          </c:cat>
          <c:val>
            <c:numRef>
              <c:f>'E=0'!$AW$18:$AW$28</c:f>
              <c:numCache>
                <c:formatCode>0.00%</c:formatCode>
                <c:ptCount val="11"/>
                <c:pt idx="0">
                  <c:v>0</c:v>
                </c:pt>
                <c:pt idx="1">
                  <c:v>5.779756685311907E-2</c:v>
                </c:pt>
                <c:pt idx="2">
                  <c:v>0.1239471027076746</c:v>
                </c:pt>
                <c:pt idx="3">
                  <c:v>0.20018114593566858</c:v>
                </c:pt>
                <c:pt idx="4">
                  <c:v>0.25463431895229116</c:v>
                </c:pt>
                <c:pt idx="5">
                  <c:v>0.31157142736157201</c:v>
                </c:pt>
                <c:pt idx="6">
                  <c:v>0.37698650765363578</c:v>
                </c:pt>
                <c:pt idx="7">
                  <c:v>0.41681151964638424</c:v>
                </c:pt>
                <c:pt idx="8">
                  <c:v>0.4767752238218998</c:v>
                </c:pt>
                <c:pt idx="9">
                  <c:v>0.53233901567677411</c:v>
                </c:pt>
                <c:pt idx="10">
                  <c:v>0.54321368745689413</c:v>
                </c:pt>
              </c:numCache>
            </c:numRef>
          </c:val>
        </c:ser>
        <c:marker val="1"/>
        <c:axId val="88999040"/>
        <c:axId val="89000576"/>
      </c:lineChart>
      <c:catAx>
        <c:axId val="88999040"/>
        <c:scaling>
          <c:orientation val="minMax"/>
        </c:scaling>
        <c:axPos val="b"/>
        <c:numFmt formatCode="#,##0\ &quot;€&quot;" sourceLinked="1"/>
        <c:tickLblPos val="nextTo"/>
        <c:crossAx val="89000576"/>
        <c:crosses val="autoZero"/>
        <c:auto val="1"/>
        <c:lblAlgn val="ctr"/>
        <c:lblOffset val="100"/>
      </c:catAx>
      <c:valAx>
        <c:axId val="89000576"/>
        <c:scaling>
          <c:orientation val="minMax"/>
        </c:scaling>
        <c:axPos val="l"/>
        <c:majorGridlines/>
        <c:numFmt formatCode="0.00%" sourceLinked="1"/>
        <c:tickLblPos val="nextTo"/>
        <c:crossAx val="88999040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style val="12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'E=0'!$BC$17</c:f>
              <c:strCache>
                <c:ptCount val="1"/>
                <c:pt idx="0">
                  <c:v>Επιλέον Επιβάρυνση</c:v>
                </c:pt>
              </c:strCache>
            </c:strRef>
          </c:tx>
          <c:cat>
            <c:strRef>
              <c:f>'E=0'!$AS$18:$AS$28</c:f>
              <c:strCache>
                <c:ptCount val="11"/>
                <c:pt idx="0">
                  <c:v>9.000 €</c:v>
                </c:pt>
                <c:pt idx="1">
                  <c:v>15.000 €</c:v>
                </c:pt>
                <c:pt idx="2">
                  <c:v>25.000 €</c:v>
                </c:pt>
                <c:pt idx="3">
                  <c:v>35.000 €</c:v>
                </c:pt>
                <c:pt idx="4">
                  <c:v>42.000 €</c:v>
                </c:pt>
                <c:pt idx="5">
                  <c:v>60.000 €</c:v>
                </c:pt>
                <c:pt idx="6">
                  <c:v>80.000 €</c:v>
                </c:pt>
                <c:pt idx="7">
                  <c:v>100.000 €</c:v>
                </c:pt>
                <c:pt idx="8">
                  <c:v>250.000 €</c:v>
                </c:pt>
                <c:pt idx="9">
                  <c:v>1.000.000 €</c:v>
                </c:pt>
                <c:pt idx="10">
                  <c:v>&gt;1.000.000 €</c:v>
                </c:pt>
              </c:strCache>
            </c:strRef>
          </c:cat>
          <c:val>
            <c:numRef>
              <c:f>'E=0'!$BC$18:$BC$28</c:f>
              <c:numCache>
                <c:formatCode>0.00%</c:formatCode>
                <c:ptCount val="11"/>
                <c:pt idx="0">
                  <c:v>0</c:v>
                </c:pt>
                <c:pt idx="1">
                  <c:v>5.3144734866361881E-3</c:v>
                </c:pt>
                <c:pt idx="2">
                  <c:v>5.3781435317206833E-3</c:v>
                </c:pt>
                <c:pt idx="3">
                  <c:v>-5.3266011498374309E-3</c:v>
                </c:pt>
                <c:pt idx="4">
                  <c:v>-9.5382919565622452E-3</c:v>
                </c:pt>
                <c:pt idx="5">
                  <c:v>1.0506852016223488E-3</c:v>
                </c:pt>
                <c:pt idx="6">
                  <c:v>1.4932777768671758E-2</c:v>
                </c:pt>
                <c:pt idx="7">
                  <c:v>3.2122754212111887E-2</c:v>
                </c:pt>
                <c:pt idx="8">
                  <c:v>3.8180068145747287E-2</c:v>
                </c:pt>
                <c:pt idx="9">
                  <c:v>4.2325393849239702E-2</c:v>
                </c:pt>
                <c:pt idx="10">
                  <c:v>4.7050998119296819E-2</c:v>
                </c:pt>
              </c:numCache>
            </c:numRef>
          </c:val>
        </c:ser>
        <c:axId val="89066112"/>
        <c:axId val="89076096"/>
      </c:barChart>
      <c:catAx>
        <c:axId val="89066112"/>
        <c:scaling>
          <c:orientation val="minMax"/>
        </c:scaling>
        <c:axPos val="l"/>
        <c:numFmt formatCode="#,##0\ &quot;€&quot;" sourceLinked="1"/>
        <c:tickLblPos val="nextTo"/>
        <c:crossAx val="89076096"/>
        <c:crosses val="autoZero"/>
        <c:auto val="1"/>
        <c:lblAlgn val="ctr"/>
        <c:lblOffset val="100"/>
      </c:catAx>
      <c:valAx>
        <c:axId val="89076096"/>
        <c:scaling>
          <c:orientation val="minMax"/>
        </c:scaling>
        <c:axPos val="b"/>
        <c:majorGridlines/>
        <c:numFmt formatCode="0.00%" sourceLinked="1"/>
        <c:tickLblPos val="nextTo"/>
        <c:crossAx val="89066112"/>
        <c:crosses val="autoZero"/>
        <c:crossBetween val="between"/>
      </c:valAx>
    </c:plotArea>
    <c:legend>
      <c:legendPos val="b"/>
      <c:layout/>
    </c:legend>
    <c:plotVisOnly val="1"/>
  </c:chart>
  <c:spPr>
    <a:solidFill>
      <a:schemeClr val="lt1"/>
    </a:solidFill>
    <a:ln w="127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l-G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plotArea>
      <c:layout/>
      <c:lineChart>
        <c:grouping val="standard"/>
        <c:ser>
          <c:idx val="0"/>
          <c:order val="0"/>
          <c:tx>
            <c:strRef>
              <c:f>'E=0'!$AY$31</c:f>
              <c:strCache>
                <c:ptCount val="1"/>
                <c:pt idx="0">
                  <c:v>Μέσος Παλιός Ενεργός Συντελεστής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</c:spPr>
          </c:marker>
          <c:dLbls>
            <c:dLbl>
              <c:idx val="0"/>
              <c:delete val="1"/>
            </c:dLbl>
            <c:dLbl>
              <c:idx val="1"/>
              <c:layout>
                <c:manualLayout>
                  <c:x val="-1.4394865216996094E-2"/>
                  <c:y val="4.1946606322494383E-2"/>
                </c:manualLayout>
              </c:layout>
              <c:showVal val="1"/>
            </c:dLbl>
            <c:dLbl>
              <c:idx val="2"/>
              <c:layout>
                <c:manualLayout>
                  <c:x val="-1.585246267402796E-2"/>
                  <c:y val="6.3676160738475457E-2"/>
                </c:manualLayout>
              </c:layout>
              <c:showVal val="1"/>
            </c:dLbl>
            <c:dLbl>
              <c:idx val="3"/>
              <c:layout>
                <c:manualLayout>
                  <c:x val="-3.9564704013603631E-2"/>
                  <c:y val="-6.1673946559544057E-2"/>
                </c:manualLayout>
              </c:layout>
              <c:showVal val="1"/>
            </c:dLbl>
            <c:dLbl>
              <c:idx val="4"/>
              <c:layout>
                <c:manualLayout>
                  <c:x val="-2.8650137741046831E-2"/>
                  <c:y val="-8.3333333333333343E-2"/>
                </c:manualLayout>
              </c:layout>
              <c:showVal val="1"/>
            </c:dLbl>
            <c:dLbl>
              <c:idx val="5"/>
              <c:layout>
                <c:manualLayout>
                  <c:x val="-1.6598821434900265E-2"/>
                  <c:y val="6.6700191206825063E-2"/>
                </c:manualLayout>
              </c:layout>
              <c:showVal val="1"/>
            </c:dLbl>
            <c:dLbl>
              <c:idx val="6"/>
              <c:layout>
                <c:manualLayout>
                  <c:x val="-2.0936639118457386E-2"/>
                  <c:y val="6.9444444444444503E-2"/>
                </c:manualLayout>
              </c:layout>
              <c:showVal val="1"/>
            </c:dLbl>
            <c:dLbl>
              <c:idx val="7"/>
              <c:layout>
                <c:manualLayout>
                  <c:x val="-1.8732782369146005E-2"/>
                  <c:y val="5.5555555555555518E-2"/>
                </c:manualLayout>
              </c:layout>
              <c:showVal val="1"/>
            </c:dLbl>
            <c:dLbl>
              <c:idx val="8"/>
              <c:layout>
                <c:manualLayout>
                  <c:x val="-2.0936639118457293E-2"/>
                  <c:y val="8.3333333333333343E-2"/>
                </c:manualLayout>
              </c:layout>
              <c:showVal val="1"/>
            </c:dLbl>
            <c:dLbl>
              <c:idx val="9"/>
              <c:layout>
                <c:manualLayout>
                  <c:x val="-1.8732782369146005E-2"/>
                  <c:y val="6.4814814814814936E-2"/>
                </c:manualLayout>
              </c:layout>
              <c:showVal val="1"/>
            </c:dLbl>
            <c:dLbl>
              <c:idx val="10"/>
              <c:layout>
                <c:manualLayout>
                  <c:x val="-1.8732782369146005E-2"/>
                  <c:y val="7.8703703703703734E-2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</a:defRPr>
                </a:pPr>
                <a:endParaRPr lang="el-GR"/>
              </a:p>
            </c:txPr>
            <c:showVal val="1"/>
          </c:dLbls>
          <c:cat>
            <c:strRef>
              <c:f>'E=0'!$AS$32:$AS$42</c:f>
              <c:strCache>
                <c:ptCount val="11"/>
                <c:pt idx="0">
                  <c:v>9.000 €</c:v>
                </c:pt>
                <c:pt idx="1">
                  <c:v>15.000 €</c:v>
                </c:pt>
                <c:pt idx="2">
                  <c:v>25.000 €</c:v>
                </c:pt>
                <c:pt idx="3">
                  <c:v>35.000 €</c:v>
                </c:pt>
                <c:pt idx="4">
                  <c:v>42.000 €</c:v>
                </c:pt>
                <c:pt idx="5">
                  <c:v>60.000 €</c:v>
                </c:pt>
                <c:pt idx="6">
                  <c:v>80.000 €</c:v>
                </c:pt>
                <c:pt idx="7">
                  <c:v>100.000 €</c:v>
                </c:pt>
                <c:pt idx="8">
                  <c:v>250.000 €</c:v>
                </c:pt>
                <c:pt idx="9">
                  <c:v>1.000.000 €</c:v>
                </c:pt>
                <c:pt idx="10">
                  <c:v>&gt;1.000.000 €</c:v>
                </c:pt>
              </c:strCache>
            </c:strRef>
          </c:cat>
          <c:val>
            <c:numRef>
              <c:f>'E=0'!$AY$32:$AY$42</c:f>
              <c:numCache>
                <c:formatCode>0.00%</c:formatCode>
                <c:ptCount val="11"/>
                <c:pt idx="0">
                  <c:v>0</c:v>
                </c:pt>
                <c:pt idx="1">
                  <c:v>5.0401796998192999E-2</c:v>
                </c:pt>
                <c:pt idx="2">
                  <c:v>0.11836681295201437</c:v>
                </c:pt>
                <c:pt idx="3">
                  <c:v>0.20502805916965439</c:v>
                </c:pt>
                <c:pt idx="4">
                  <c:v>0.26422142311654445</c:v>
                </c:pt>
                <c:pt idx="5">
                  <c:v>0.31043731321656226</c:v>
                </c:pt>
                <c:pt idx="6">
                  <c:v>0.36194042589886916</c:v>
                </c:pt>
                <c:pt idx="7">
                  <c:v>0.38467684426628734</c:v>
                </c:pt>
                <c:pt idx="8">
                  <c:v>0.43903208426930246</c:v>
                </c:pt>
                <c:pt idx="9">
                  <c:v>0.48965999506323682</c:v>
                </c:pt>
                <c:pt idx="10">
                  <c:v>0.494960795530756</c:v>
                </c:pt>
              </c:numCache>
            </c:numRef>
          </c:val>
        </c:ser>
        <c:ser>
          <c:idx val="1"/>
          <c:order val="1"/>
          <c:tx>
            <c:strRef>
              <c:f>'E=0'!$AW$31</c:f>
              <c:strCache>
                <c:ptCount val="1"/>
                <c:pt idx="0">
                  <c:v>Μέσος Νέος Ενεργός Συντελεστής</c:v>
                </c:pt>
              </c:strCache>
            </c:strRef>
          </c:tx>
          <c:dLbls>
            <c:dLbl>
              <c:idx val="0"/>
              <c:layout>
                <c:manualLayout>
                  <c:x val="-4.5179063360881545E-2"/>
                  <c:y val="-1.3888888888888919E-2"/>
                </c:manualLayout>
              </c:layout>
              <c:showVal val="1"/>
            </c:dLbl>
            <c:dLbl>
              <c:idx val="1"/>
              <c:layout>
                <c:manualLayout>
                  <c:x val="-3.9069350421119448E-2"/>
                  <c:y val="-5.1135887435509106E-2"/>
                </c:manualLayout>
              </c:layout>
              <c:showVal val="1"/>
            </c:dLbl>
            <c:dLbl>
              <c:idx val="2"/>
              <c:layout>
                <c:manualLayout>
                  <c:x val="-5.4817026758275746E-2"/>
                  <c:y val="-4.5040804433035722E-2"/>
                </c:manualLayout>
              </c:layout>
              <c:showVal val="1"/>
            </c:dLbl>
            <c:dLbl>
              <c:idx val="3"/>
              <c:layout>
                <c:manualLayout>
                  <c:x val="-1.6528925619834746E-2"/>
                  <c:y val="6.9444444444444434E-2"/>
                </c:manualLayout>
              </c:layout>
              <c:showVal val="1"/>
            </c:dLbl>
            <c:dLbl>
              <c:idx val="4"/>
              <c:layout>
                <c:manualLayout>
                  <c:x val="-1.763085399449036E-2"/>
                  <c:y val="7.407407407407407E-2"/>
                </c:manualLayout>
              </c:layout>
              <c:showVal val="1"/>
            </c:dLbl>
            <c:dLbl>
              <c:idx val="5"/>
              <c:layout>
                <c:manualLayout>
                  <c:x val="-3.9494808198538088E-2"/>
                  <c:y val="-5.1229444291764875E-2"/>
                </c:manualLayout>
              </c:layout>
              <c:showVal val="1"/>
            </c:dLbl>
            <c:dLbl>
              <c:idx val="6"/>
              <c:layout>
                <c:manualLayout>
                  <c:x val="-2.6446280991735613E-2"/>
                  <c:y val="-8.3333333333333343E-2"/>
                </c:manualLayout>
              </c:layout>
              <c:showVal val="1"/>
            </c:dLbl>
            <c:dLbl>
              <c:idx val="7"/>
              <c:layout>
                <c:manualLayout>
                  <c:x val="-2.9752066115702473E-2"/>
                  <c:y val="-6.9444444444444503E-2"/>
                </c:manualLayout>
              </c:layout>
              <c:showVal val="1"/>
            </c:dLbl>
            <c:dLbl>
              <c:idx val="8"/>
              <c:layout>
                <c:manualLayout>
                  <c:x val="-2.9752066115702473E-2"/>
                  <c:y val="-6.9444444444444434E-2"/>
                </c:manualLayout>
              </c:layout>
              <c:showVal val="1"/>
            </c:dLbl>
            <c:dLbl>
              <c:idx val="9"/>
              <c:layout>
                <c:manualLayout>
                  <c:x val="-2.7548209366391185E-2"/>
                  <c:y val="-5.0925925925925923E-2"/>
                </c:manualLayout>
              </c:layout>
              <c:showVal val="1"/>
            </c:dLbl>
            <c:dLbl>
              <c:idx val="10"/>
              <c:layout>
                <c:manualLayout>
                  <c:x val="-1.8732782369146005E-2"/>
                  <c:y val="-5.0925925925925923E-2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solidFill>
                      <a:srgbClr val="C00000"/>
                    </a:solidFill>
                  </a:defRPr>
                </a:pPr>
                <a:endParaRPr lang="el-GR"/>
              </a:p>
            </c:txPr>
            <c:showVal val="1"/>
          </c:dLbls>
          <c:cat>
            <c:strRef>
              <c:f>'E=0'!$AS$32:$AS$42</c:f>
              <c:strCache>
                <c:ptCount val="11"/>
                <c:pt idx="0">
                  <c:v>9.000 €</c:v>
                </c:pt>
                <c:pt idx="1">
                  <c:v>15.000 €</c:v>
                </c:pt>
                <c:pt idx="2">
                  <c:v>25.000 €</c:v>
                </c:pt>
                <c:pt idx="3">
                  <c:v>35.000 €</c:v>
                </c:pt>
                <c:pt idx="4">
                  <c:v>42.000 €</c:v>
                </c:pt>
                <c:pt idx="5">
                  <c:v>60.000 €</c:v>
                </c:pt>
                <c:pt idx="6">
                  <c:v>80.000 €</c:v>
                </c:pt>
                <c:pt idx="7">
                  <c:v>100.000 €</c:v>
                </c:pt>
                <c:pt idx="8">
                  <c:v>250.000 €</c:v>
                </c:pt>
                <c:pt idx="9">
                  <c:v>1.000.000 €</c:v>
                </c:pt>
                <c:pt idx="10">
                  <c:v>&gt;1.000.000 €</c:v>
                </c:pt>
              </c:strCache>
            </c:strRef>
          </c:cat>
          <c:val>
            <c:numRef>
              <c:f>'E=0'!$AW$32:$AW$42</c:f>
              <c:numCache>
                <c:formatCode>0.00%</c:formatCode>
                <c:ptCount val="11"/>
                <c:pt idx="0">
                  <c:v>0</c:v>
                </c:pt>
                <c:pt idx="1">
                  <c:v>6.0067956502554774E-2</c:v>
                </c:pt>
                <c:pt idx="2">
                  <c:v>0.1264069195725894</c:v>
                </c:pt>
                <c:pt idx="3">
                  <c:v>0.20156175325969888</c:v>
                </c:pt>
                <c:pt idx="4">
                  <c:v>0.25602385068503219</c:v>
                </c:pt>
                <c:pt idx="5">
                  <c:v>0.31250943371749268</c:v>
                </c:pt>
                <c:pt idx="6">
                  <c:v>0.37752453866483715</c:v>
                </c:pt>
                <c:pt idx="7">
                  <c:v>0.41735255007433231</c:v>
                </c:pt>
                <c:pt idx="8">
                  <c:v>0.47785366601395513</c:v>
                </c:pt>
                <c:pt idx="9">
                  <c:v>0.53171362410513512</c:v>
                </c:pt>
                <c:pt idx="10">
                  <c:v>0.54108812929013783</c:v>
                </c:pt>
              </c:numCache>
            </c:numRef>
          </c:val>
        </c:ser>
        <c:marker val="1"/>
        <c:axId val="89117824"/>
        <c:axId val="89119360"/>
      </c:lineChart>
      <c:catAx>
        <c:axId val="89117824"/>
        <c:scaling>
          <c:orientation val="minMax"/>
        </c:scaling>
        <c:axPos val="b"/>
        <c:numFmt formatCode="#,##0\ &quot;€&quot;" sourceLinked="1"/>
        <c:tickLblPos val="nextTo"/>
        <c:crossAx val="89119360"/>
        <c:crosses val="autoZero"/>
        <c:auto val="1"/>
        <c:lblAlgn val="ctr"/>
        <c:lblOffset val="100"/>
      </c:catAx>
      <c:valAx>
        <c:axId val="89119360"/>
        <c:scaling>
          <c:orientation val="minMax"/>
        </c:scaling>
        <c:axPos val="l"/>
        <c:majorGridlines/>
        <c:numFmt formatCode="0.00%" sourceLinked="1"/>
        <c:tickLblPos val="nextTo"/>
        <c:crossAx val="89117824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style val="12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'E=0'!$BC$31</c:f>
              <c:strCache>
                <c:ptCount val="1"/>
                <c:pt idx="0">
                  <c:v>Επιλέον Επιβάρυνση</c:v>
                </c:pt>
              </c:strCache>
            </c:strRef>
          </c:tx>
          <c:cat>
            <c:strRef>
              <c:f>'E=0'!$AS$32:$AS$42</c:f>
              <c:strCache>
                <c:ptCount val="11"/>
                <c:pt idx="0">
                  <c:v>9.000 €</c:v>
                </c:pt>
                <c:pt idx="1">
                  <c:v>15.000 €</c:v>
                </c:pt>
                <c:pt idx="2">
                  <c:v>25.000 €</c:v>
                </c:pt>
                <c:pt idx="3">
                  <c:v>35.000 €</c:v>
                </c:pt>
                <c:pt idx="4">
                  <c:v>42.000 €</c:v>
                </c:pt>
                <c:pt idx="5">
                  <c:v>60.000 €</c:v>
                </c:pt>
                <c:pt idx="6">
                  <c:v>80.000 €</c:v>
                </c:pt>
                <c:pt idx="7">
                  <c:v>100.000 €</c:v>
                </c:pt>
                <c:pt idx="8">
                  <c:v>250.000 €</c:v>
                </c:pt>
                <c:pt idx="9">
                  <c:v>1.000.000 €</c:v>
                </c:pt>
                <c:pt idx="10">
                  <c:v>&gt;1.000.000 €</c:v>
                </c:pt>
              </c:strCache>
            </c:strRef>
          </c:cat>
          <c:val>
            <c:numRef>
              <c:f>'E=0'!$BC$32:$BC$42</c:f>
              <c:numCache>
                <c:formatCode>0.00%</c:formatCode>
                <c:ptCount val="11"/>
                <c:pt idx="0">
                  <c:v>0</c:v>
                </c:pt>
                <c:pt idx="1">
                  <c:v>9.6661595043617682E-3</c:v>
                </c:pt>
                <c:pt idx="2">
                  <c:v>8.0401066205750497E-3</c:v>
                </c:pt>
                <c:pt idx="3">
                  <c:v>-3.4663059099555291E-3</c:v>
                </c:pt>
                <c:pt idx="4">
                  <c:v>-8.1975724315122948E-3</c:v>
                </c:pt>
                <c:pt idx="5">
                  <c:v>2.072120500930405E-3</c:v>
                </c:pt>
                <c:pt idx="6">
                  <c:v>1.5584112765968003E-2</c:v>
                </c:pt>
                <c:pt idx="7">
                  <c:v>3.2675705808045158E-2</c:v>
                </c:pt>
                <c:pt idx="8">
                  <c:v>3.8821581744652688E-2</c:v>
                </c:pt>
                <c:pt idx="9">
                  <c:v>4.2053629041898473E-2</c:v>
                </c:pt>
                <c:pt idx="10">
                  <c:v>4.6127333759382293E-2</c:v>
                </c:pt>
              </c:numCache>
            </c:numRef>
          </c:val>
        </c:ser>
        <c:axId val="89164416"/>
        <c:axId val="89170304"/>
      </c:barChart>
      <c:catAx>
        <c:axId val="89164416"/>
        <c:scaling>
          <c:orientation val="minMax"/>
        </c:scaling>
        <c:axPos val="l"/>
        <c:numFmt formatCode="#,##0\ &quot;€&quot;" sourceLinked="1"/>
        <c:tickLblPos val="nextTo"/>
        <c:crossAx val="89170304"/>
        <c:crosses val="autoZero"/>
        <c:auto val="1"/>
        <c:lblAlgn val="ctr"/>
        <c:lblOffset val="100"/>
      </c:catAx>
      <c:valAx>
        <c:axId val="89170304"/>
        <c:scaling>
          <c:orientation val="minMax"/>
        </c:scaling>
        <c:axPos val="b"/>
        <c:majorGridlines/>
        <c:numFmt formatCode="0.00%" sourceLinked="1"/>
        <c:tickLblPos val="nextTo"/>
        <c:crossAx val="89164416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200"/>
      </a:pPr>
      <a:endParaRPr lang="el-GR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plotArea>
      <c:layout/>
      <c:lineChart>
        <c:grouping val="standard"/>
        <c:ser>
          <c:idx val="0"/>
          <c:order val="0"/>
          <c:tx>
            <c:strRef>
              <c:f>'E=0'!$AY$45</c:f>
              <c:strCache>
                <c:ptCount val="1"/>
                <c:pt idx="0">
                  <c:v>Μέσος Παλιός Ενεργός Συντελεστής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</c:spPr>
          </c:marker>
          <c:dLbls>
            <c:dLbl>
              <c:idx val="0"/>
              <c:delete val="1"/>
            </c:dLbl>
            <c:dLbl>
              <c:idx val="1"/>
              <c:layout>
                <c:manualLayout>
                  <c:x val="-1.1683314021837501E-2"/>
                  <c:y val="1.8634934630467316E-2"/>
                </c:manualLayout>
              </c:layout>
              <c:showVal val="1"/>
            </c:dLbl>
            <c:dLbl>
              <c:idx val="2"/>
              <c:layout>
                <c:manualLayout>
                  <c:x val="-5.9547067894708669E-3"/>
                  <c:y val="5.2512935083117211E-2"/>
                </c:manualLayout>
              </c:layout>
              <c:showVal val="1"/>
            </c:dLbl>
            <c:dLbl>
              <c:idx val="3"/>
              <c:layout>
                <c:manualLayout>
                  <c:x val="-4.7928595391741456E-2"/>
                  <c:y val="-0.10975719425499909"/>
                </c:manualLayout>
              </c:layout>
              <c:showVal val="1"/>
            </c:dLbl>
            <c:dLbl>
              <c:idx val="4"/>
              <c:layout>
                <c:manualLayout>
                  <c:x val="-2.8650137741046831E-2"/>
                  <c:y val="-8.3333333333333343E-2"/>
                </c:manualLayout>
              </c:layout>
              <c:showVal val="1"/>
            </c:dLbl>
            <c:dLbl>
              <c:idx val="5"/>
              <c:layout>
                <c:manualLayout>
                  <c:x val="-1.9615743520781704E-2"/>
                  <c:y val="5.3866723506053101E-2"/>
                </c:manualLayout>
              </c:layout>
              <c:showVal val="1"/>
            </c:dLbl>
            <c:dLbl>
              <c:idx val="6"/>
              <c:layout>
                <c:manualLayout>
                  <c:x val="-2.0936639118457386E-2"/>
                  <c:y val="6.9444444444444503E-2"/>
                </c:manualLayout>
              </c:layout>
              <c:showVal val="1"/>
            </c:dLbl>
            <c:dLbl>
              <c:idx val="7"/>
              <c:layout>
                <c:manualLayout>
                  <c:x val="-1.8732782369146005E-2"/>
                  <c:y val="5.555555555555549E-2"/>
                </c:manualLayout>
              </c:layout>
              <c:showVal val="1"/>
            </c:dLbl>
            <c:dLbl>
              <c:idx val="8"/>
              <c:layout>
                <c:manualLayout>
                  <c:x val="-2.0936639118457293E-2"/>
                  <c:y val="8.3333333333333343E-2"/>
                </c:manualLayout>
              </c:layout>
              <c:showVal val="1"/>
            </c:dLbl>
            <c:dLbl>
              <c:idx val="9"/>
              <c:layout>
                <c:manualLayout>
                  <c:x val="-1.8732782369146005E-2"/>
                  <c:y val="6.4814814814814964E-2"/>
                </c:manualLayout>
              </c:layout>
              <c:showVal val="1"/>
            </c:dLbl>
            <c:dLbl>
              <c:idx val="10"/>
              <c:layout>
                <c:manualLayout>
                  <c:x val="-1.8732782369146005E-2"/>
                  <c:y val="7.8703703703703734E-2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</a:defRPr>
                </a:pPr>
                <a:endParaRPr lang="el-GR"/>
              </a:p>
            </c:txPr>
            <c:showVal val="1"/>
          </c:dLbls>
          <c:cat>
            <c:strRef>
              <c:f>'E=0'!$AS$46:$AS$56</c:f>
              <c:strCache>
                <c:ptCount val="11"/>
                <c:pt idx="0">
                  <c:v>9.000 €</c:v>
                </c:pt>
                <c:pt idx="1">
                  <c:v>15.000 €</c:v>
                </c:pt>
                <c:pt idx="2">
                  <c:v>25.000 €</c:v>
                </c:pt>
                <c:pt idx="3">
                  <c:v>35.000 €</c:v>
                </c:pt>
                <c:pt idx="4">
                  <c:v>42.000 €</c:v>
                </c:pt>
                <c:pt idx="5">
                  <c:v>60.000 €</c:v>
                </c:pt>
                <c:pt idx="6">
                  <c:v>80.000 €</c:v>
                </c:pt>
                <c:pt idx="7">
                  <c:v>100.000 €</c:v>
                </c:pt>
                <c:pt idx="8">
                  <c:v>250.000 €</c:v>
                </c:pt>
                <c:pt idx="9">
                  <c:v>1.000.000 €</c:v>
                </c:pt>
                <c:pt idx="10">
                  <c:v>&gt;1.000.000 €</c:v>
                </c:pt>
              </c:strCache>
            </c:strRef>
          </c:cat>
          <c:val>
            <c:numRef>
              <c:f>'E=0'!$AY$46:$AY$56</c:f>
              <c:numCache>
                <c:formatCode>0.00%</c:formatCode>
                <c:ptCount val="11"/>
                <c:pt idx="0">
                  <c:v>0</c:v>
                </c:pt>
                <c:pt idx="1">
                  <c:v>4.544514648175052E-2</c:v>
                </c:pt>
                <c:pt idx="2">
                  <c:v>0.11632771060636758</c:v>
                </c:pt>
                <c:pt idx="3">
                  <c:v>0.20336787798685468</c:v>
                </c:pt>
                <c:pt idx="4">
                  <c:v>0.26348804685519372</c:v>
                </c:pt>
                <c:pt idx="5">
                  <c:v>0.31098535649190706</c:v>
                </c:pt>
                <c:pt idx="6">
                  <c:v>0.36183372104568362</c:v>
                </c:pt>
                <c:pt idx="7">
                  <c:v>0.38474440592266557</c:v>
                </c:pt>
                <c:pt idx="8">
                  <c:v>0.44159082589404236</c:v>
                </c:pt>
                <c:pt idx="9">
                  <c:v>0.49011419144645402</c:v>
                </c:pt>
                <c:pt idx="10">
                  <c:v>0.49583268053103174</c:v>
                </c:pt>
              </c:numCache>
            </c:numRef>
          </c:val>
        </c:ser>
        <c:ser>
          <c:idx val="1"/>
          <c:order val="1"/>
          <c:tx>
            <c:strRef>
              <c:f>'E=0'!$AW$45</c:f>
              <c:strCache>
                <c:ptCount val="1"/>
                <c:pt idx="0">
                  <c:v>Μέσος Νέος Ενεργός Συντελεστής</c:v>
                </c:pt>
              </c:strCache>
            </c:strRef>
          </c:tx>
          <c:dLbls>
            <c:dLbl>
              <c:idx val="0"/>
              <c:layout>
                <c:manualLayout>
                  <c:x val="-4.5179063360881545E-2"/>
                  <c:y val="-1.3888888888888926E-2"/>
                </c:manualLayout>
              </c:layout>
              <c:showVal val="1"/>
            </c:dLbl>
            <c:dLbl>
              <c:idx val="1"/>
              <c:layout>
                <c:manualLayout>
                  <c:x val="-2.7103303816346271E-2"/>
                  <c:y val="-9.0903794791937081E-2"/>
                </c:manualLayout>
              </c:layout>
              <c:showVal val="1"/>
            </c:dLbl>
            <c:dLbl>
              <c:idx val="2"/>
              <c:layout>
                <c:manualLayout>
                  <c:x val="-4.5613471248424797E-2"/>
                  <c:y val="-4.7994758693455465E-2"/>
                </c:manualLayout>
              </c:layout>
              <c:showVal val="1"/>
            </c:dLbl>
            <c:dLbl>
              <c:idx val="3"/>
              <c:layout>
                <c:manualLayout>
                  <c:x val="-1.6528948918979113E-2"/>
                  <c:y val="6.9444537558497138E-2"/>
                </c:manualLayout>
              </c:layout>
              <c:showVal val="1"/>
            </c:dLbl>
            <c:dLbl>
              <c:idx val="4"/>
              <c:layout>
                <c:manualLayout>
                  <c:x val="-1.0470044627880162E-2"/>
                  <c:y val="7.7010124978066835E-2"/>
                </c:manualLayout>
              </c:layout>
              <c:showVal val="1"/>
            </c:dLbl>
            <c:dLbl>
              <c:idx val="5"/>
              <c:layout>
                <c:manualLayout>
                  <c:x val="-5.2002447062538253E-2"/>
                  <c:y val="-0.12139431885092584"/>
                </c:manualLayout>
              </c:layout>
              <c:showVal val="1"/>
            </c:dLbl>
            <c:dLbl>
              <c:idx val="6"/>
              <c:layout>
                <c:manualLayout>
                  <c:x val="-2.6446280991735613E-2"/>
                  <c:y val="-8.3333333333333343E-2"/>
                </c:manualLayout>
              </c:layout>
              <c:showVal val="1"/>
            </c:dLbl>
            <c:dLbl>
              <c:idx val="7"/>
              <c:layout>
                <c:manualLayout>
                  <c:x val="-2.9752066115702473E-2"/>
                  <c:y val="-6.9444444444444503E-2"/>
                </c:manualLayout>
              </c:layout>
              <c:showVal val="1"/>
            </c:dLbl>
            <c:dLbl>
              <c:idx val="8"/>
              <c:layout>
                <c:manualLayout>
                  <c:x val="-2.9752066115702473E-2"/>
                  <c:y val="-6.9444444444444434E-2"/>
                </c:manualLayout>
              </c:layout>
              <c:showVal val="1"/>
            </c:dLbl>
            <c:dLbl>
              <c:idx val="9"/>
              <c:layout>
                <c:manualLayout>
                  <c:x val="-2.7548209366391185E-2"/>
                  <c:y val="-5.0925925925925923E-2"/>
                </c:manualLayout>
              </c:layout>
              <c:showVal val="1"/>
            </c:dLbl>
            <c:dLbl>
              <c:idx val="10"/>
              <c:layout>
                <c:manualLayout>
                  <c:x val="-1.8732782369146005E-2"/>
                  <c:y val="-5.0925925925925923E-2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solidFill>
                      <a:srgbClr val="C00000"/>
                    </a:solidFill>
                  </a:defRPr>
                </a:pPr>
                <a:endParaRPr lang="el-GR"/>
              </a:p>
            </c:txPr>
            <c:showVal val="1"/>
          </c:dLbls>
          <c:cat>
            <c:strRef>
              <c:f>'E=0'!$AS$46:$AS$56</c:f>
              <c:strCache>
                <c:ptCount val="11"/>
                <c:pt idx="0">
                  <c:v>9.000 €</c:v>
                </c:pt>
                <c:pt idx="1">
                  <c:v>15.000 €</c:v>
                </c:pt>
                <c:pt idx="2">
                  <c:v>25.000 €</c:v>
                </c:pt>
                <c:pt idx="3">
                  <c:v>35.000 €</c:v>
                </c:pt>
                <c:pt idx="4">
                  <c:v>42.000 €</c:v>
                </c:pt>
                <c:pt idx="5">
                  <c:v>60.000 €</c:v>
                </c:pt>
                <c:pt idx="6">
                  <c:v>80.000 €</c:v>
                </c:pt>
                <c:pt idx="7">
                  <c:v>100.000 €</c:v>
                </c:pt>
                <c:pt idx="8">
                  <c:v>250.000 €</c:v>
                </c:pt>
                <c:pt idx="9">
                  <c:v>1.000.000 €</c:v>
                </c:pt>
                <c:pt idx="10">
                  <c:v>&gt;1.000.000 €</c:v>
                </c:pt>
              </c:strCache>
            </c:strRef>
          </c:cat>
          <c:val>
            <c:numRef>
              <c:f>'E=0'!$AW$46:$AW$56</c:f>
              <c:numCache>
                <c:formatCode>0.00%</c:formatCode>
                <c:ptCount val="11"/>
                <c:pt idx="0">
                  <c:v>0</c:v>
                </c:pt>
                <c:pt idx="1">
                  <c:v>5.9911332049930696E-2</c:v>
                </c:pt>
                <c:pt idx="2">
                  <c:v>0.12704985041098529</c:v>
                </c:pt>
                <c:pt idx="3">
                  <c:v>0.20206673423450389</c:v>
                </c:pt>
                <c:pt idx="4">
                  <c:v>0.25648243602451515</c:v>
                </c:pt>
                <c:pt idx="5">
                  <c:v>0.31414694640187646</c:v>
                </c:pt>
                <c:pt idx="6">
                  <c:v>0.37808131386831989</c:v>
                </c:pt>
                <c:pt idx="7">
                  <c:v>0.41803313808741649</c:v>
                </c:pt>
                <c:pt idx="8">
                  <c:v>0.48264636021330226</c:v>
                </c:pt>
                <c:pt idx="9">
                  <c:v>0.53251687379838353</c:v>
                </c:pt>
                <c:pt idx="10">
                  <c:v>0.54263006441973061</c:v>
                </c:pt>
              </c:numCache>
            </c:numRef>
          </c:val>
        </c:ser>
        <c:marker val="1"/>
        <c:axId val="89281664"/>
        <c:axId val="89283200"/>
      </c:lineChart>
      <c:catAx>
        <c:axId val="89281664"/>
        <c:scaling>
          <c:orientation val="minMax"/>
        </c:scaling>
        <c:axPos val="b"/>
        <c:numFmt formatCode="#,##0\ &quot;€&quot;" sourceLinked="1"/>
        <c:tickLblPos val="nextTo"/>
        <c:crossAx val="89283200"/>
        <c:crosses val="autoZero"/>
        <c:auto val="1"/>
        <c:lblAlgn val="ctr"/>
        <c:lblOffset val="100"/>
      </c:catAx>
      <c:valAx>
        <c:axId val="89283200"/>
        <c:scaling>
          <c:orientation val="minMax"/>
        </c:scaling>
        <c:axPos val="l"/>
        <c:majorGridlines/>
        <c:numFmt formatCode="0.00%" sourceLinked="1"/>
        <c:tickLblPos val="nextTo"/>
        <c:crossAx val="89281664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6FCFF-600A-4BD6-A680-2140DACF6AFE}" type="datetimeFigureOut">
              <a:rPr lang="el-GR" smtClean="0"/>
              <a:pPr/>
              <a:t>5/5/2016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F66792-5BAF-4C85-9414-5096F060D2D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916467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66792-5BAF-4C85-9414-5096F060D2DE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66792-5BAF-4C85-9414-5096F060D2DE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66792-5BAF-4C85-9414-5096F060D2DE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66792-5BAF-4C85-9414-5096F060D2DE}" type="slidenum">
              <a:rPr lang="el-GR" smtClean="0"/>
              <a:pPr/>
              <a:t>18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66792-5BAF-4C85-9414-5096F060D2DE}" type="slidenum">
              <a:rPr lang="el-GR" smtClean="0"/>
              <a:pPr/>
              <a:t>21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66792-5BAF-4C85-9414-5096F060D2DE}" type="slidenum">
              <a:rPr lang="el-GR" smtClean="0"/>
              <a:pPr/>
              <a:t>25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6B2B-AA9C-484F-8BAB-8843B99FCBC1}" type="datetimeFigureOut">
              <a:rPr lang="el-GR" smtClean="0"/>
              <a:pPr/>
              <a:t>5/5/2016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FA5A911-7C9C-47F6-BEEF-F4A1F6DFB3E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6B2B-AA9C-484F-8BAB-8843B99FCBC1}" type="datetimeFigureOut">
              <a:rPr lang="el-GR" smtClean="0"/>
              <a:pPr/>
              <a:t>5/5/2016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A911-7C9C-47F6-BEEF-F4A1F6DFB3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6B2B-AA9C-484F-8BAB-8843B99FCBC1}" type="datetimeFigureOut">
              <a:rPr lang="el-GR" smtClean="0"/>
              <a:pPr/>
              <a:t>5/5/2016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A911-7C9C-47F6-BEEF-F4A1F6DFB3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6B2B-AA9C-484F-8BAB-8843B99FCBC1}" type="datetimeFigureOut">
              <a:rPr lang="el-GR" smtClean="0"/>
              <a:pPr/>
              <a:t>5/5/2016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A911-7C9C-47F6-BEEF-F4A1F6DFB3E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6B2B-AA9C-484F-8BAB-8843B99FCBC1}" type="datetimeFigureOut">
              <a:rPr lang="el-GR" smtClean="0"/>
              <a:pPr/>
              <a:t>5/5/2016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FA5A911-7C9C-47F6-BEEF-F4A1F6DFB3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6B2B-AA9C-484F-8BAB-8843B99FCBC1}" type="datetimeFigureOut">
              <a:rPr lang="el-GR" smtClean="0"/>
              <a:pPr/>
              <a:t>5/5/2016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A911-7C9C-47F6-BEEF-F4A1F6DFB3E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6B2B-AA9C-484F-8BAB-8843B99FCBC1}" type="datetimeFigureOut">
              <a:rPr lang="el-GR" smtClean="0"/>
              <a:pPr/>
              <a:t>5/5/2016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A911-7C9C-47F6-BEEF-F4A1F6DFB3E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6B2B-AA9C-484F-8BAB-8843B99FCBC1}" type="datetimeFigureOut">
              <a:rPr lang="el-GR" smtClean="0"/>
              <a:pPr/>
              <a:t>5/5/2016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A911-7C9C-47F6-BEEF-F4A1F6DFB3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6B2B-AA9C-484F-8BAB-8843B99FCBC1}" type="datetimeFigureOut">
              <a:rPr lang="el-GR" smtClean="0"/>
              <a:pPr/>
              <a:t>5/5/2016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A911-7C9C-47F6-BEEF-F4A1F6DFB3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6B2B-AA9C-484F-8BAB-8843B99FCBC1}" type="datetimeFigureOut">
              <a:rPr lang="el-GR" smtClean="0"/>
              <a:pPr/>
              <a:t>5/5/2016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A911-7C9C-47F6-BEEF-F4A1F6DFB3E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6B2B-AA9C-484F-8BAB-8843B99FCBC1}" type="datetimeFigureOut">
              <a:rPr lang="el-GR" smtClean="0"/>
              <a:pPr/>
              <a:t>5/5/2016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FA5A911-7C9C-47F6-BEEF-F4A1F6DFB3E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AB26B2B-AA9C-484F-8BAB-8843B99FCBC1}" type="datetimeFigureOut">
              <a:rPr lang="el-GR" smtClean="0"/>
              <a:pPr/>
              <a:t>5/5/2016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FA5A911-7C9C-47F6-BEEF-F4A1F6DFB3E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Μεταρρύθμιση Φορολογίας Εισοδήματος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99592" y="5013176"/>
            <a:ext cx="7315200" cy="688690"/>
          </a:xfrm>
        </p:spPr>
        <p:txBody>
          <a:bodyPr/>
          <a:lstStyle/>
          <a:p>
            <a:pPr algn="ctr"/>
            <a:r>
              <a:rPr lang="el-GR" dirty="0" smtClean="0"/>
              <a:t>Μέσος Ενεργός Συντελεστής </a:t>
            </a:r>
            <a:r>
              <a:rPr lang="el-GR" dirty="0" err="1" smtClean="0"/>
              <a:t>Τρίτεκνων</a:t>
            </a:r>
            <a:r>
              <a:rPr lang="el-GR" dirty="0" smtClean="0"/>
              <a:t> - Πολύτεκνων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99592" y="5805264"/>
            <a:ext cx="7315200" cy="685800"/>
          </a:xfrm>
        </p:spPr>
        <p:txBody>
          <a:bodyPr/>
          <a:lstStyle/>
          <a:p>
            <a:pPr algn="ctr"/>
            <a:r>
              <a:rPr lang="el-GR" dirty="0" smtClean="0"/>
              <a:t>Προοδευτικότερη Φορολογική Κλίμακα με ελάφρυνση των φορολογούμενων που δηλώνουν </a:t>
            </a:r>
            <a:r>
              <a:rPr lang="el-GR" b="1" dirty="0" smtClean="0"/>
              <a:t>έως  και 60.000 €.</a:t>
            </a:r>
            <a:endParaRPr lang="el-GR" b="1" dirty="0"/>
          </a:p>
        </p:txBody>
      </p:sp>
      <p:graphicFrame>
        <p:nvGraphicFramePr>
          <p:cNvPr id="5" name="1 - Γράφημα"/>
          <p:cNvGraphicFramePr/>
          <p:nvPr/>
        </p:nvGraphicFramePr>
        <p:xfrm>
          <a:off x="179512" y="404664"/>
          <a:ext cx="878497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Γράφημα Επιβάρυνσης – Οφέλους</a:t>
            </a:r>
            <a:br>
              <a:rPr lang="el-GR" dirty="0" smtClean="0"/>
            </a:br>
            <a:r>
              <a:rPr lang="el-GR" dirty="0" smtClean="0"/>
              <a:t>Παλιού </a:t>
            </a:r>
            <a:r>
              <a:rPr lang="en-US" dirty="0" smtClean="0"/>
              <a:t>Vs </a:t>
            </a:r>
            <a:r>
              <a:rPr lang="el-GR" dirty="0" smtClean="0"/>
              <a:t>Νέου (</a:t>
            </a:r>
            <a:r>
              <a:rPr lang="el-GR" dirty="0" err="1" smtClean="0"/>
              <a:t>Τρίτεκνοι</a:t>
            </a:r>
            <a:r>
              <a:rPr lang="el-GR" dirty="0" smtClean="0"/>
              <a:t> Πολύτεκνοι)</a:t>
            </a:r>
            <a:endParaRPr lang="el-GR" dirty="0"/>
          </a:p>
        </p:txBody>
      </p:sp>
      <p:graphicFrame>
        <p:nvGraphicFramePr>
          <p:cNvPr id="3" name="3 - Γράφημα"/>
          <p:cNvGraphicFramePr/>
          <p:nvPr/>
        </p:nvGraphicFramePr>
        <p:xfrm>
          <a:off x="323528" y="1628800"/>
          <a:ext cx="8424936" cy="4733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512" y="404664"/>
            <a:ext cx="8784976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600" dirty="0" smtClean="0"/>
              <a:t>Βασικά Στοιχεία Νέας Εκκαθάρισης.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2200" dirty="0" smtClean="0"/>
              <a:t>Βάσει Στοιχείων Δηλώσεων 2015 (Εισοδήματα 2014)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l-GR" sz="2200" dirty="0" smtClean="0"/>
              <a:t>Στην Ανάλυση Περιλαμβάνεται η Εισφορά Αλληλεγγύης.</a:t>
            </a:r>
            <a:br>
              <a:rPr lang="el-GR" sz="2200" dirty="0" smtClean="0"/>
            </a:br>
            <a:r>
              <a:rPr lang="el-GR" sz="2200" dirty="0" smtClean="0"/>
              <a:t>Εισόδημα </a:t>
            </a:r>
            <a:r>
              <a:rPr lang="el-GR" sz="2200" b="1" dirty="0" smtClean="0"/>
              <a:t>Μόνο</a:t>
            </a:r>
            <a:r>
              <a:rPr lang="el-GR" sz="2200" dirty="0" smtClean="0"/>
              <a:t> Μισθωτών Υπηρεσιών / Συντάξεων</a:t>
            </a:r>
            <a:r>
              <a:rPr lang="en-US" sz="2200" dirty="0" smtClean="0"/>
              <a:t> </a:t>
            </a:r>
            <a:r>
              <a:rPr lang="el-GR" sz="2200" dirty="0" smtClean="0"/>
              <a:t>Και Δύο (2) Τέκνα</a:t>
            </a:r>
            <a:endParaRPr lang="el-GR" sz="2200" dirty="0"/>
          </a:p>
        </p:txBody>
      </p:sp>
      <p:sp>
        <p:nvSpPr>
          <p:cNvPr id="5" name="4 - TextBox"/>
          <p:cNvSpPr txBox="1"/>
          <p:nvPr/>
        </p:nvSpPr>
        <p:spPr>
          <a:xfrm>
            <a:off x="179512" y="5157192"/>
            <a:ext cx="87849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1200" b="1" dirty="0" smtClean="0"/>
              <a:t>Οι μισθωτοί/συνταξιούχοι </a:t>
            </a:r>
            <a:r>
              <a:rPr lang="el-GR" sz="1200" dirty="0" smtClean="0"/>
              <a:t>με δύο τέκνα επιβαρύνονται προοδευτικά, ενώ ελάφρυνση δίνεται στα μεσαία εισοδήματα 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1200" b="1" dirty="0" smtClean="0"/>
              <a:t>Τα μεσαία εισοδήματα (27.000 € - 42.000 €) επιβαρύνονται λιγότερο από ότι στο παρελθόν </a:t>
            </a:r>
            <a:r>
              <a:rPr lang="el-GR" sz="1200" dirty="0" smtClean="0"/>
              <a:t>λόγω του ότι αυτή η κατηγορία έχει συνεισφέρει σε μεγάλο βαθμό τα τελευταία χρόνια στη Δημοσιονομική Προσαρμογή.</a:t>
            </a:r>
            <a:endParaRPr lang="el-GR" sz="1200" b="1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1200" b="1" dirty="0" smtClean="0"/>
              <a:t>Ποσοστό </a:t>
            </a:r>
            <a:r>
              <a:rPr lang="el-GR" sz="1200" dirty="0" smtClean="0"/>
              <a:t>περίπου 39 % δεν πληρώνει φόρο ενώ 54% του των μισθωτών - Συνταξιούχων με δύο παιδιά επιβαρύνεται (σε σχέση με το παρελθόν) </a:t>
            </a:r>
            <a:r>
              <a:rPr lang="el-GR" sz="1200" b="1" dirty="0" smtClean="0"/>
              <a:t>ελάχιστα, περίπου 1% του δηλούμενου εισοδήματος τους. </a:t>
            </a:r>
            <a:r>
              <a:rPr lang="el-GR" sz="1200" dirty="0" smtClean="0"/>
              <a:t>Ποσοστό  περίπου 6% πληρώνει λιγότερο φόρο. Συνολικά το 99% είτε  δεν έχει επιβάρυνση είτε έχει πολύ μικρή επιβάρυνση είτε έχει όφελος.</a:t>
            </a:r>
            <a:endParaRPr lang="el-GR" sz="1200" b="1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1200" b="1" dirty="0" smtClean="0"/>
              <a:t>Προοδευτικότερη κλίμακα </a:t>
            </a:r>
            <a:r>
              <a:rPr lang="el-GR" sz="1200" dirty="0" smtClean="0"/>
              <a:t>με Βαθμιαία επιβάρυνση των υψηλότερων εισοδημάτων (άνω των 60.000 € έως και 5% του δηλωθέντος εισοδήματός τους.</a:t>
            </a:r>
            <a:endParaRPr lang="en-US" sz="1200" dirty="0" smtClean="0"/>
          </a:p>
        </p:txBody>
      </p:sp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395534" y="2564905"/>
          <a:ext cx="8352932" cy="2536715"/>
        </p:xfrm>
        <a:graphic>
          <a:graphicData uri="http://schemas.openxmlformats.org/drawingml/2006/table">
            <a:tbl>
              <a:tblPr firstRow="1" lastRow="1" bandRow="1">
                <a:tableStyleId>{85BE263C-DBD7-4A20-BB59-AAB30ACAA65A}</a:tableStyleId>
              </a:tblPr>
              <a:tblGrid>
                <a:gridCol w="850762"/>
                <a:gridCol w="773420"/>
                <a:gridCol w="618736"/>
                <a:gridCol w="1005446"/>
                <a:gridCol w="1005446"/>
                <a:gridCol w="1082787"/>
                <a:gridCol w="1144125"/>
                <a:gridCol w="1043197"/>
                <a:gridCol w="829013"/>
              </a:tblGrid>
              <a:tr h="250661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latin typeface="+mj-lt"/>
                        </a:rPr>
                        <a:t>Από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latin typeface="+mj-lt"/>
                        </a:rPr>
                        <a:t> Έως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latin typeface="+mj-lt"/>
                        </a:rPr>
                        <a:t>Πλήθος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latin typeface="+mj-lt"/>
                        </a:rPr>
                        <a:t>Δηλωθέν Ποσό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 smtClean="0">
                          <a:latin typeface="+mj-lt"/>
                        </a:rPr>
                        <a:t>Φόρος Νέος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latin typeface="+mj-lt"/>
                        </a:rPr>
                        <a:t>Μέσος Ενεργός Συντελεστής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 smtClean="0">
                          <a:latin typeface="+mj-lt"/>
                        </a:rPr>
                        <a:t>Φόρος Παλιός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latin typeface="+mj-lt"/>
                        </a:rPr>
                        <a:t>Μέσος Ενεργός Συντελεστής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latin typeface="+mj-lt"/>
                        </a:rPr>
                        <a:t>Μέση Επιβάρυνση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>
                          <a:latin typeface="Calibri"/>
                        </a:rPr>
                        <a:t>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>
                          <a:latin typeface="Calibri"/>
                        </a:rPr>
                        <a:t>9.000 €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230.912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943.930.927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0,00%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dirty="0"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0,00%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9.000 €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15.000 €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157.433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1.923.054.720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111.147.884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5,78%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dirty="0">
                          <a:latin typeface="Calibri"/>
                        </a:rPr>
                        <a:t>100.927.860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5,25%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65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15.000 €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25.000 €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158.013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2.942.975.757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364.773.318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12,39%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dirty="0">
                          <a:latin typeface="Calibri"/>
                        </a:rPr>
                        <a:t>348.945.572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11,86%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25.000 €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35.000 €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29.805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864.998.955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173.156.482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20,02%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dirty="0">
                          <a:latin typeface="Calibri"/>
                        </a:rPr>
                        <a:t>177.763.986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20,55%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-155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35.000 €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42.000 €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8.472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322.830.250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82.203.661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25,46%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dirty="0">
                          <a:latin typeface="Calibri"/>
                        </a:rPr>
                        <a:t>85.282.910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26,42%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-363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42.000 €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60.000 €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7.352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357.813.001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111.484.307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31,16%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dirty="0">
                          <a:latin typeface="Calibri"/>
                        </a:rPr>
                        <a:t>111.108.359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31,05%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51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60.000 €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80.000 €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2.370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162.119.497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61.116.863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37,70%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dirty="0">
                          <a:latin typeface="Calibri"/>
                        </a:rPr>
                        <a:t>58.695.968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36,21%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1.021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80.000 €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100.000 €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1.031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91.722.039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38.230.802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41,68%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dirty="0">
                          <a:latin typeface="Calibri"/>
                        </a:rPr>
                        <a:t>35.284.438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38,47%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2.858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100.000 €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250.000 €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1.848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299.037.473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142.573.658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47,68%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dirty="0">
                          <a:latin typeface="Calibri"/>
                        </a:rPr>
                        <a:t>131.156.387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43,86%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6.178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250.000 €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1.000.000 €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22.811.073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12.143.224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53,23%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dirty="0">
                          <a:latin typeface="Calibri"/>
                        </a:rPr>
                        <a:t>11.177.736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49,00%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28.397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dirty="0" smtClean="0">
                          <a:latin typeface="Calibri"/>
                        </a:rPr>
                        <a:t>&gt;1.000.000 </a:t>
                      </a:r>
                      <a:r>
                        <a:rPr lang="el-GR" sz="1200" b="0" i="0" u="none" strike="noStrike" dirty="0">
                          <a:latin typeface="Calibri"/>
                        </a:rPr>
                        <a:t>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l-GR" sz="12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24.444.203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13.278.426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54,32%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dirty="0">
                          <a:latin typeface="Calibri"/>
                        </a:rPr>
                        <a:t>12.128.301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49,62%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82.152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l" fontAlgn="ctr"/>
                      <a:endParaRPr lang="el-GR" sz="12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l-GR" sz="12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>
                          <a:latin typeface="Calibri"/>
                        </a:rPr>
                        <a:t>597.284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>
                          <a:latin typeface="Calibri"/>
                        </a:rPr>
                        <a:t>7.955.737.894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>
                          <a:latin typeface="Calibri"/>
                        </a:rPr>
                        <a:t>1.110.108.625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l-GR" sz="1200" b="1" i="0" u="none" strike="noStrike" dirty="0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>
                          <a:latin typeface="Calibri"/>
                        </a:rPr>
                        <a:t>1.072.471.519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l-GR" sz="1200" b="1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l-GR" sz="1200" b="0" i="0" u="none" strike="noStrike" dirty="0"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99592" y="5013176"/>
            <a:ext cx="7315200" cy="688690"/>
          </a:xfrm>
        </p:spPr>
        <p:txBody>
          <a:bodyPr/>
          <a:lstStyle/>
          <a:p>
            <a:pPr algn="ctr"/>
            <a:r>
              <a:rPr lang="el-GR" dirty="0" smtClean="0"/>
              <a:t>Μέσος Ενεργός Συντελεστής </a:t>
            </a:r>
            <a:r>
              <a:rPr lang="el-GR" dirty="0" err="1" smtClean="0"/>
              <a:t>Δίτεκνων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51520" y="5733256"/>
            <a:ext cx="8568952" cy="90182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l-GR" dirty="0" smtClean="0"/>
              <a:t>Προοδευτικότερη Φορολογική Κλίμακα</a:t>
            </a:r>
            <a:r>
              <a:rPr lang="el-GR" b="1" dirty="0" smtClean="0"/>
              <a:t> , καθόλου</a:t>
            </a:r>
            <a:r>
              <a:rPr lang="el-GR" dirty="0" smtClean="0"/>
              <a:t> </a:t>
            </a:r>
            <a:r>
              <a:rPr lang="el-GR" b="1" dirty="0" smtClean="0"/>
              <a:t>ή</a:t>
            </a:r>
            <a:r>
              <a:rPr lang="el-GR" dirty="0" smtClean="0"/>
              <a:t> </a:t>
            </a:r>
            <a:r>
              <a:rPr lang="el-GR" b="1" dirty="0" smtClean="0"/>
              <a:t>μικρότερη ποσοστιαία επιπλέον επιβάρυνση (σε σχέση με την παλιά κλίμακα) για τα χαμηλά εισοδήματα περίπου έως 1% </a:t>
            </a:r>
            <a:r>
              <a:rPr lang="el-GR" dirty="0" smtClean="0"/>
              <a:t>του δηλωθέντος εισοδήματος και </a:t>
            </a:r>
            <a:r>
              <a:rPr lang="el-GR" b="1" dirty="0" smtClean="0"/>
              <a:t>βαθμιαία επιβάρυνση των υψηλών εισοδημάτων έως 5% </a:t>
            </a:r>
            <a:r>
              <a:rPr lang="el-GR" dirty="0" smtClean="0"/>
              <a:t>του δηλωθέντος εισοδήματος</a:t>
            </a:r>
            <a:r>
              <a:rPr lang="el-GR" b="1" dirty="0" smtClean="0"/>
              <a:t>.</a:t>
            </a:r>
            <a:endParaRPr lang="el-GR" b="1" dirty="0"/>
          </a:p>
        </p:txBody>
      </p:sp>
      <p:graphicFrame>
        <p:nvGraphicFramePr>
          <p:cNvPr id="6" name="2 - Γράφημα"/>
          <p:cNvGraphicFramePr/>
          <p:nvPr/>
        </p:nvGraphicFramePr>
        <p:xfrm>
          <a:off x="251520" y="260648"/>
          <a:ext cx="864096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55576" y="404664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Γράφημα Επιβάρυνσης – Οφέλους</a:t>
            </a:r>
            <a:br>
              <a:rPr lang="el-GR" dirty="0" smtClean="0"/>
            </a:br>
            <a:r>
              <a:rPr lang="el-GR" dirty="0" smtClean="0"/>
              <a:t>Παλιού </a:t>
            </a:r>
            <a:r>
              <a:rPr lang="en-US" dirty="0" smtClean="0"/>
              <a:t>Vs </a:t>
            </a:r>
            <a:r>
              <a:rPr lang="el-GR" dirty="0" smtClean="0"/>
              <a:t>Νέου Δύο Τέκνα</a:t>
            </a:r>
            <a:endParaRPr lang="el-GR" dirty="0"/>
          </a:p>
        </p:txBody>
      </p:sp>
      <p:graphicFrame>
        <p:nvGraphicFramePr>
          <p:cNvPr id="4" name="4 - Γράφημα"/>
          <p:cNvGraphicFramePr/>
          <p:nvPr/>
        </p:nvGraphicFramePr>
        <p:xfrm>
          <a:off x="395536" y="1628800"/>
          <a:ext cx="835292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512" y="404664"/>
            <a:ext cx="8784976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600" dirty="0" smtClean="0"/>
              <a:t>Βασικά Στοιχεία Νέας Εκκαθάρισης.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2200" dirty="0" smtClean="0"/>
              <a:t>Βάσει Στοιχείων Δηλώσεων 2015 (Εισοδήματα 2014)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l-GR" sz="2200" dirty="0" smtClean="0"/>
              <a:t>Στην Ανάλυση Περιλαμβάνεται η Εισφορά Αλληλεγγύης.</a:t>
            </a:r>
            <a:br>
              <a:rPr lang="el-GR" sz="2200" dirty="0" smtClean="0"/>
            </a:br>
            <a:r>
              <a:rPr lang="el-GR" sz="2200" dirty="0" smtClean="0"/>
              <a:t>Εισόδημα </a:t>
            </a:r>
            <a:r>
              <a:rPr lang="el-GR" sz="2200" b="1" dirty="0" smtClean="0"/>
              <a:t>Μόνο</a:t>
            </a:r>
            <a:r>
              <a:rPr lang="el-GR" sz="2200" dirty="0" smtClean="0"/>
              <a:t> Μισθωτών Υπηρεσιών / Συντάξεων</a:t>
            </a:r>
            <a:r>
              <a:rPr lang="en-US" sz="2200" dirty="0" smtClean="0"/>
              <a:t> </a:t>
            </a:r>
            <a:r>
              <a:rPr lang="el-GR" sz="2200" dirty="0" smtClean="0"/>
              <a:t>Και Ένα (1) Τέκνο</a:t>
            </a:r>
            <a:endParaRPr lang="el-GR" sz="2200" dirty="0"/>
          </a:p>
        </p:txBody>
      </p:sp>
      <p:sp>
        <p:nvSpPr>
          <p:cNvPr id="5" name="4 - TextBox"/>
          <p:cNvSpPr txBox="1"/>
          <p:nvPr/>
        </p:nvSpPr>
        <p:spPr>
          <a:xfrm>
            <a:off x="179512" y="5157192"/>
            <a:ext cx="87849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1200" b="1" dirty="0" smtClean="0"/>
              <a:t>Οι μισθωτοί/συνταξιούχοι </a:t>
            </a:r>
            <a:r>
              <a:rPr lang="el-GR" sz="1200" dirty="0" smtClean="0"/>
              <a:t>με ένα τέκνο επιβαρύνονται προοδευτικά, ενώ ελάφρυνση δίνεται στα μεσαία εισοδήματα 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1200" b="1" dirty="0" smtClean="0"/>
              <a:t>Τα μεσαία εισοδήματα (27.000 € - 42.000 €) επιβαρύνονται λιγότερο από ότι στο παρελθόν </a:t>
            </a:r>
            <a:r>
              <a:rPr lang="el-GR" sz="1200" dirty="0" smtClean="0"/>
              <a:t>λόγω του ότι αυτή η κατηγορία έχει συνεισφέρει σε μεγάλο βαθμό τα τελευταία χρόνια στη Δημοσιονομική Προσαρμογή.</a:t>
            </a:r>
            <a:endParaRPr lang="el-GR" sz="1200" b="1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1200" b="1" dirty="0" smtClean="0"/>
              <a:t>Ποσοστό </a:t>
            </a:r>
            <a:r>
              <a:rPr lang="el-GR" sz="1200" dirty="0" smtClean="0"/>
              <a:t>περίπου 40% του συνόλου των μισθωτών με ένα παιδί δεν πληρώνει φόρο ποσοστό 53% επιβαρύνεται (σε σχέση με το παρελθόν) πολύ λίγο, περίπου 1% του δηλούμενου εισοδήματος τους. Ποσοστό  περίπου 5% </a:t>
            </a:r>
            <a:r>
              <a:rPr lang="el-GR" sz="1200" b="1" dirty="0" smtClean="0"/>
              <a:t>πληρώνει λιγότερο φόρο</a:t>
            </a:r>
            <a:r>
              <a:rPr lang="el-GR" sz="1200" dirty="0" smtClean="0"/>
              <a:t>. Συνολικά το 98% είτε  δεν έχει επιβάρυνση είτε έχει πολύ μικρή επιβάρυνση είτε έχει όφελος..</a:t>
            </a:r>
            <a:endParaRPr lang="el-GR" sz="1200" b="1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1200" b="1" dirty="0" smtClean="0"/>
              <a:t>Προοδευτικότερη κλίμακα </a:t>
            </a:r>
            <a:r>
              <a:rPr lang="el-GR" sz="1200" dirty="0" smtClean="0"/>
              <a:t>με Βαθμιαία επιβάρυνση των υψηλότερων εισοδημάτων (άνω των 60.000 € έως και 5% του δηλωθέντος εισοδήματός τους.</a:t>
            </a:r>
            <a:endParaRPr lang="en-US" sz="1200" dirty="0" smtClean="0"/>
          </a:p>
        </p:txBody>
      </p:sp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395534" y="2564905"/>
          <a:ext cx="8352932" cy="2536715"/>
        </p:xfrm>
        <a:graphic>
          <a:graphicData uri="http://schemas.openxmlformats.org/drawingml/2006/table">
            <a:tbl>
              <a:tblPr firstRow="1" lastRow="1" bandRow="1">
                <a:tableStyleId>{85BE263C-DBD7-4A20-BB59-AAB30ACAA65A}</a:tableStyleId>
              </a:tblPr>
              <a:tblGrid>
                <a:gridCol w="850762"/>
                <a:gridCol w="773420"/>
                <a:gridCol w="618736"/>
                <a:gridCol w="1005446"/>
                <a:gridCol w="1005446"/>
                <a:gridCol w="1082787"/>
                <a:gridCol w="1144125"/>
                <a:gridCol w="1043197"/>
                <a:gridCol w="829013"/>
              </a:tblGrid>
              <a:tr h="250661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latin typeface="+mj-lt"/>
                        </a:rPr>
                        <a:t>Από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latin typeface="+mj-lt"/>
                        </a:rPr>
                        <a:t> Έως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latin typeface="+mj-lt"/>
                        </a:rPr>
                        <a:t>Πλήθος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latin typeface="+mj-lt"/>
                        </a:rPr>
                        <a:t>Δηλωθέν Ποσό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 smtClean="0">
                          <a:latin typeface="+mj-lt"/>
                        </a:rPr>
                        <a:t>Φόρος Νέος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latin typeface="+mj-lt"/>
                        </a:rPr>
                        <a:t>Μέσος Ενεργός Συντελεστής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 smtClean="0">
                          <a:latin typeface="+mj-lt"/>
                        </a:rPr>
                        <a:t>Φόρος Παλιός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latin typeface="+mj-lt"/>
                        </a:rPr>
                        <a:t>Μέσος Ενεργός Συντελεστής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latin typeface="+mj-lt"/>
                        </a:rPr>
                        <a:t>Μέση Επιβάρυνση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>
                          <a:latin typeface="Calibri"/>
                        </a:rPr>
                        <a:t>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>
                          <a:latin typeface="Calibri"/>
                        </a:rPr>
                        <a:t>9.000 €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255.852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1.081.813.907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0,00%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0,00%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9.000 €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15.000 €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163.154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1.971.721.308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118.437.270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6,01%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99.378.297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5,04%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117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15.000 €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25.000 €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153.907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2.865.293.730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362.192.954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12,64%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339.155.687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11,84%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150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25.000 €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35.000 €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24.703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715.650.247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144.247.719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20,16%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146.728.381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20,50%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-100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35.000 €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42.000 €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6.657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253.739.112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64.963.265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25,60%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67.043.309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26,42%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-312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42.000 €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60.000 €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5.767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280.560.246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87.677.724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31,25%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87.096.369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31,04%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101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60.000 €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80.000 €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1.769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120.868.361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45.630.772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37,75%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43.747.146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36,19%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1.065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80.000 €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100.000 €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727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64.666.701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26.988.813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41,74%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24.875.783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38,47%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2.907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100.000 €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250.000 €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1.252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204.755.352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97.843.096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47,79%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89.894.169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43,90%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6.349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250.000 €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1.000.000 €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13.607.344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7.235.210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53,17%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6.662.972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48,97%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27.249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dirty="0" smtClean="0">
                          <a:latin typeface="Calibri"/>
                        </a:rPr>
                        <a:t>&gt;1.000.000 </a:t>
                      </a:r>
                      <a:r>
                        <a:rPr lang="el-GR" sz="1200" b="0" i="0" u="none" strike="noStrike" dirty="0">
                          <a:latin typeface="Calibri"/>
                        </a:rPr>
                        <a:t>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l-GR" sz="12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13.295.749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7.194.172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54,11%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6.580.875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49,50%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61.330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l" fontAlgn="ctr"/>
                      <a:endParaRPr lang="el-GR" sz="12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l-GR" sz="12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>
                          <a:latin typeface="Calibri"/>
                        </a:rPr>
                        <a:t>613.819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>
                          <a:latin typeface="Calibri"/>
                        </a:rPr>
                        <a:t>7.585.972.057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>
                          <a:latin typeface="Calibri"/>
                        </a:rPr>
                        <a:t>962.410.993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l-GR" sz="1200" b="1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>
                          <a:latin typeface="Calibri"/>
                        </a:rPr>
                        <a:t>911.162.987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l-GR" sz="1200" b="1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l-GR" sz="1200" b="0" i="0" u="none" strike="noStrike" dirty="0"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99592" y="5013176"/>
            <a:ext cx="7315200" cy="688690"/>
          </a:xfrm>
        </p:spPr>
        <p:txBody>
          <a:bodyPr/>
          <a:lstStyle/>
          <a:p>
            <a:pPr algn="ctr"/>
            <a:r>
              <a:rPr lang="el-GR" dirty="0" smtClean="0"/>
              <a:t>Μέσος Ενεργός Συντελεστής Ένα Τέκνο 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51520" y="5733256"/>
            <a:ext cx="8568952" cy="90182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l-GR" dirty="0" smtClean="0"/>
              <a:t>Προοδευτικότερη Φορολογική Κλίμακα</a:t>
            </a:r>
            <a:r>
              <a:rPr lang="el-GR" b="1" dirty="0" smtClean="0"/>
              <a:t> , καθόλου</a:t>
            </a:r>
            <a:r>
              <a:rPr lang="el-GR" dirty="0" smtClean="0"/>
              <a:t> </a:t>
            </a:r>
            <a:r>
              <a:rPr lang="el-GR" b="1" dirty="0" smtClean="0"/>
              <a:t>ή</a:t>
            </a:r>
            <a:r>
              <a:rPr lang="el-GR" dirty="0" smtClean="0"/>
              <a:t> </a:t>
            </a:r>
            <a:r>
              <a:rPr lang="el-GR" b="1" dirty="0" smtClean="0"/>
              <a:t>μικρότερη ποσοστιαία επιπλέον επιβάρυνση (σε σχέση με την παλιά κλίμακα) για τα χαμηλά εισοδήματα περίπου έως 1% </a:t>
            </a:r>
            <a:r>
              <a:rPr lang="el-GR" dirty="0" smtClean="0"/>
              <a:t>του δηλωθέντος εισοδήματος και </a:t>
            </a:r>
            <a:r>
              <a:rPr lang="el-GR" b="1" dirty="0" smtClean="0"/>
              <a:t>βαθμιαία επιβάρυνση των υψηλών εισοδημάτων έως 5% </a:t>
            </a:r>
            <a:r>
              <a:rPr lang="el-GR" dirty="0" smtClean="0"/>
              <a:t>του δηλωθέντος εισοδήματος</a:t>
            </a:r>
            <a:r>
              <a:rPr lang="el-GR" b="1" dirty="0" smtClean="0"/>
              <a:t>.</a:t>
            </a:r>
            <a:endParaRPr lang="el-GR" b="1" dirty="0"/>
          </a:p>
        </p:txBody>
      </p:sp>
      <p:graphicFrame>
        <p:nvGraphicFramePr>
          <p:cNvPr id="7" name="5 - Γράφημα"/>
          <p:cNvGraphicFramePr/>
          <p:nvPr/>
        </p:nvGraphicFramePr>
        <p:xfrm>
          <a:off x="179512" y="332656"/>
          <a:ext cx="871296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55576" y="404664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Γράφημα Επιβάρυνσης – Οφέλους</a:t>
            </a:r>
            <a:br>
              <a:rPr lang="el-GR" dirty="0" smtClean="0"/>
            </a:br>
            <a:r>
              <a:rPr lang="el-GR" dirty="0" smtClean="0"/>
              <a:t>Παλιού </a:t>
            </a:r>
            <a:r>
              <a:rPr lang="en-US" dirty="0" smtClean="0"/>
              <a:t>Vs </a:t>
            </a:r>
            <a:r>
              <a:rPr lang="el-GR" dirty="0" smtClean="0"/>
              <a:t>Νέου Ένα Τέκνο</a:t>
            </a:r>
            <a:endParaRPr lang="el-GR" dirty="0"/>
          </a:p>
        </p:txBody>
      </p:sp>
      <p:graphicFrame>
        <p:nvGraphicFramePr>
          <p:cNvPr id="5" name="6 - Γράφημα"/>
          <p:cNvGraphicFramePr/>
          <p:nvPr/>
        </p:nvGraphicFramePr>
        <p:xfrm>
          <a:off x="251520" y="1916832"/>
          <a:ext cx="864096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512" y="404664"/>
            <a:ext cx="8784976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600" dirty="0" smtClean="0"/>
              <a:t>Βασικά Στοιχεία Νέας Εκκαθάρισης.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2200" dirty="0" smtClean="0"/>
              <a:t>Βάσει Στοιχείων Δηλώσεων 2015 (Εισοδήματα 2014)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l-GR" sz="2200" dirty="0" smtClean="0"/>
              <a:t>Στην Ανάλυση Περιλαμβάνεται η Εισφορά Αλληλεγγύης.</a:t>
            </a:r>
            <a:br>
              <a:rPr lang="el-GR" sz="2200" dirty="0" smtClean="0"/>
            </a:br>
            <a:r>
              <a:rPr lang="el-GR" sz="2200" dirty="0" smtClean="0"/>
              <a:t>Εισόδημα </a:t>
            </a:r>
            <a:r>
              <a:rPr lang="el-GR" sz="2200" b="1" dirty="0" smtClean="0"/>
              <a:t>Μόνο</a:t>
            </a:r>
            <a:r>
              <a:rPr lang="el-GR" sz="2200" dirty="0" smtClean="0"/>
              <a:t> Μισθωτών Υπηρεσιών / Συντάξεων</a:t>
            </a:r>
            <a:r>
              <a:rPr lang="en-US" sz="2200" dirty="0" smtClean="0"/>
              <a:t> </a:t>
            </a:r>
            <a:r>
              <a:rPr lang="el-GR" sz="2200" dirty="0" smtClean="0"/>
              <a:t>Χωρίς Τέκνο</a:t>
            </a:r>
            <a:endParaRPr lang="el-GR" sz="2200" dirty="0"/>
          </a:p>
        </p:txBody>
      </p:sp>
      <p:sp>
        <p:nvSpPr>
          <p:cNvPr id="5" name="4 - TextBox"/>
          <p:cNvSpPr txBox="1"/>
          <p:nvPr/>
        </p:nvSpPr>
        <p:spPr>
          <a:xfrm>
            <a:off x="179512" y="5157192"/>
            <a:ext cx="87849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1200" b="1" dirty="0" smtClean="0"/>
              <a:t>Οι μισθωτοί/συνταξιούχοι </a:t>
            </a:r>
            <a:r>
              <a:rPr lang="el-GR" sz="1200" dirty="0" smtClean="0"/>
              <a:t>χωρίς τέκνο επιβαρύνονται προοδευτικά, ενώ και εδώ ελάφρυνση δίνεται στα μεσαία εισοδήματα 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1200" b="1" dirty="0" smtClean="0"/>
              <a:t>Τα μεσαία εισοδήματα (27.000 € - 42.000 €) επιβαρύνονται λιγότερο από ότι στο παρελθόν </a:t>
            </a:r>
            <a:r>
              <a:rPr lang="el-GR" sz="1200" dirty="0" smtClean="0"/>
              <a:t>και περισσότερο σε σχέση με όσους έχουν παιδιά .</a:t>
            </a:r>
            <a:endParaRPr lang="el-GR" sz="1200" b="1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1200" b="1" dirty="0" smtClean="0"/>
              <a:t>Ποσοστό </a:t>
            </a:r>
            <a:r>
              <a:rPr lang="el-GR" sz="1200" dirty="0" smtClean="0"/>
              <a:t>περίπου 54% του συνόλου των μισθωτών χωρίς παιδί δεν πληρώνει φόρο, το 40% αυτών επιβαρύνεται (σε σχέση με το παρελθόν</a:t>
            </a:r>
            <a:r>
              <a:rPr lang="el-GR" sz="1200" smtClean="0"/>
              <a:t>) λίγο</a:t>
            </a:r>
            <a:r>
              <a:rPr lang="el-GR" sz="1200" dirty="0" smtClean="0"/>
              <a:t>, περίπου 1% του δηλούμενου εισοδήματος τους του δηλούμενου εισοδήματος τους. Ποσοστό  περίπου 5% πληρώνει λιγότερο φόρο. Συνολικά το 99% είτε έχει πολύ μικρή επιβάρυνση είτε έχει όφελος.</a:t>
            </a:r>
            <a:endParaRPr lang="el-GR" sz="1200" b="1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1200" b="1" dirty="0" smtClean="0"/>
              <a:t>Προοδευτικότερη κλίμακα </a:t>
            </a:r>
            <a:r>
              <a:rPr lang="el-GR" sz="1200" dirty="0" smtClean="0"/>
              <a:t>με Βαθμιαία επιβάρυνση των υψηλότερων εισοδημάτων (άνω των 60.000 € έως και 5% του δηλωθέντος εισοδήματός τους.</a:t>
            </a:r>
            <a:endParaRPr lang="en-US" sz="1200" dirty="0" smtClean="0"/>
          </a:p>
        </p:txBody>
      </p:sp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251520" y="2564905"/>
          <a:ext cx="8496946" cy="2536715"/>
        </p:xfrm>
        <a:graphic>
          <a:graphicData uri="http://schemas.openxmlformats.org/drawingml/2006/table">
            <a:tbl>
              <a:tblPr firstRow="1" lastRow="1" bandRow="1">
                <a:tableStyleId>{85BE263C-DBD7-4A20-BB59-AAB30ACAA65A}</a:tableStyleId>
              </a:tblPr>
              <a:tblGrid>
                <a:gridCol w="865430"/>
                <a:gridCol w="786755"/>
                <a:gridCol w="629404"/>
                <a:gridCol w="1022781"/>
                <a:gridCol w="1022781"/>
                <a:gridCol w="1101455"/>
                <a:gridCol w="1163851"/>
                <a:gridCol w="1061183"/>
                <a:gridCol w="843306"/>
              </a:tblGrid>
              <a:tr h="250661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latin typeface="+mj-lt"/>
                        </a:rPr>
                        <a:t>Από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latin typeface="+mj-lt"/>
                        </a:rPr>
                        <a:t> Έως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latin typeface="+mj-lt"/>
                        </a:rPr>
                        <a:t>Πλήθος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latin typeface="+mj-lt"/>
                        </a:rPr>
                        <a:t>Δηλωθέν Ποσό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 smtClean="0">
                          <a:latin typeface="+mj-lt"/>
                        </a:rPr>
                        <a:t>Φόρος Νέος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latin typeface="+mj-lt"/>
                        </a:rPr>
                        <a:t>Μέσος Ενεργός Συντελεστής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 smtClean="0">
                          <a:latin typeface="+mj-lt"/>
                        </a:rPr>
                        <a:t>Φόρος Παλιός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latin typeface="+mj-lt"/>
                        </a:rPr>
                        <a:t>Μέσος Ενεργός Συντελεστής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latin typeface="+mj-lt"/>
                        </a:rPr>
                        <a:t>Μέση Επιβάρυνση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>
                          <a:latin typeface="Calibri"/>
                        </a:rPr>
                        <a:t>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>
                          <a:latin typeface="Calibri"/>
                        </a:rPr>
                        <a:t>9.000 €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2.279.336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11.058.282.045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0,00%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0,00%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9.000 €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15.000 €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872.636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10.280.697.839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615.930.302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5,99%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467.207.819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4,54%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170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15.000 €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25.000 €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693.757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12.770.881.264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1.622.538.554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12,70%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1.485.607.380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11,63%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197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25.000 €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35.000 €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67.220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1.934.891.535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390.977.214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20,21%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393.494.786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20,34%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-37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dirty="0">
                          <a:latin typeface="Calibri"/>
                        </a:rPr>
                        <a:t>35.000 €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42.000 €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13.107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497.512.482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127.603.213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25,65%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dirty="0">
                          <a:latin typeface="Calibri"/>
                        </a:rPr>
                        <a:t>131.088.592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26,35%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-266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42.000 €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60.000 €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10.084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491.933.502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154.539.407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31,41%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152.984.115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31,10%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154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60.000 €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80.000 €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2.966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202.434.076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76.536.542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37,81%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73.247.475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36,18%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1.109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80.000 €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100.000 €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1.291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114.937.635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48.047.740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41,80%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44.221.612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38,47%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2.964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100.000 €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250.000 €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2.487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433.826.043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209.384.560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48,26%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191.573.600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44,16%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7.162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250.000 €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1.000.000 €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68.451.659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36.451.664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53,25%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33.549.130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49,01%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28.738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dirty="0" smtClean="0">
                          <a:latin typeface="Calibri"/>
                        </a:rPr>
                        <a:t>&gt;1.000.000 </a:t>
                      </a:r>
                      <a:r>
                        <a:rPr lang="el-GR" sz="1200" b="0" i="0" u="none" strike="noStrike" dirty="0">
                          <a:latin typeface="Calibri"/>
                        </a:rPr>
                        <a:t>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l-GR" sz="12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40.193.703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21.810.312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54,26%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19.929.351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49,58%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>
                          <a:latin typeface="Calibri"/>
                        </a:rPr>
                        <a:t>75.238</a:t>
                      </a: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l" fontAlgn="ctr"/>
                      <a:endParaRPr lang="el-GR" sz="12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l-GR" sz="12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>
                          <a:latin typeface="Calibri"/>
                        </a:rPr>
                        <a:t>3.943.010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>
                          <a:latin typeface="Calibri"/>
                        </a:rPr>
                        <a:t>37.894.041.783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>
                          <a:latin typeface="Calibri"/>
                        </a:rPr>
                        <a:t>3.303.819.508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l-GR" sz="1200" b="1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>
                          <a:latin typeface="Calibri"/>
                        </a:rPr>
                        <a:t>2.992.903.861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l-GR" sz="1200" b="1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l-GR" sz="1200" b="0" i="0" u="none" strike="noStrike" dirty="0"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99592" y="5013176"/>
            <a:ext cx="7315200" cy="688690"/>
          </a:xfrm>
        </p:spPr>
        <p:txBody>
          <a:bodyPr/>
          <a:lstStyle/>
          <a:p>
            <a:pPr algn="ctr"/>
            <a:r>
              <a:rPr lang="el-GR" dirty="0" smtClean="0"/>
              <a:t>Μέσος Ενεργός Συντελεστής</a:t>
            </a:r>
            <a:r>
              <a:rPr lang="en-US" dirty="0" smtClean="0"/>
              <a:t> </a:t>
            </a:r>
            <a:r>
              <a:rPr lang="el-GR" dirty="0" smtClean="0"/>
              <a:t>Χωρίς Τέκνο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51520" y="5733256"/>
            <a:ext cx="8568952" cy="901824"/>
          </a:xfrm>
        </p:spPr>
        <p:txBody>
          <a:bodyPr>
            <a:normAutofit fontScale="92500"/>
          </a:bodyPr>
          <a:lstStyle/>
          <a:p>
            <a:pPr algn="ctr"/>
            <a:r>
              <a:rPr lang="el-GR" dirty="0" smtClean="0"/>
              <a:t>Προοδευτικότερη Φορολογική Κλίμακα </a:t>
            </a:r>
            <a:r>
              <a:rPr lang="el-GR" b="1" dirty="0" smtClean="0"/>
              <a:t>μικρότερη ποσοστιαία επιπλέον επιβάρυνση (σε σχέση με την παλιά κλίμακα) για τα χαμηλά εισοδήματα περίπου έως 1,5% </a:t>
            </a:r>
            <a:r>
              <a:rPr lang="el-GR" dirty="0" smtClean="0"/>
              <a:t>του δηλωθέντος εισοδήματος και </a:t>
            </a:r>
            <a:r>
              <a:rPr lang="el-GR" b="1" dirty="0" smtClean="0"/>
              <a:t>βαθμιαία επιβάρυνση των υψηλών εισοδημάτων έως 5% </a:t>
            </a:r>
            <a:r>
              <a:rPr lang="el-GR" dirty="0" smtClean="0"/>
              <a:t>του δηλωθέντος εισοδήματος</a:t>
            </a:r>
            <a:r>
              <a:rPr lang="el-GR" b="1" dirty="0" smtClean="0"/>
              <a:t>.</a:t>
            </a:r>
            <a:endParaRPr lang="el-GR" b="1" dirty="0"/>
          </a:p>
        </p:txBody>
      </p:sp>
      <p:graphicFrame>
        <p:nvGraphicFramePr>
          <p:cNvPr id="5" name="7 - Γράφημα"/>
          <p:cNvGraphicFramePr/>
          <p:nvPr/>
        </p:nvGraphicFramePr>
        <p:xfrm>
          <a:off x="138112" y="260648"/>
          <a:ext cx="8867775" cy="4325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1"/>
            <a:ext cx="7772400" cy="964332"/>
          </a:xfrm>
        </p:spPr>
        <p:txBody>
          <a:bodyPr/>
          <a:lstStyle/>
          <a:p>
            <a:pPr algn="ctr"/>
            <a:r>
              <a:rPr lang="el-GR" dirty="0" smtClean="0"/>
              <a:t>Εισφορά Αλληλεγγύης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l-GR" dirty="0" smtClean="0"/>
              <a:t>Η εισφορά αλληλεγγύης </a:t>
            </a:r>
            <a:r>
              <a:rPr lang="el-GR" dirty="0" err="1" smtClean="0"/>
              <a:t>εξορθολίζεται</a:t>
            </a:r>
            <a:r>
              <a:rPr lang="el-GR" dirty="0" smtClean="0"/>
              <a:t> με τον νέο τρόπο προσδιορισμού, αφού πλέον η κλίμακα που εφαρμόζεται βασίζεται στην φορολόγηση με οριακούς συντελεστές, δίνοντας γενικό αφορολόγητο ποσό (για όλους) 12.000 €. Με τον νέο τρόπο δεν παρατηρούνται τα φαινόμενα της υπερβολικής επιβάρυνσης των εισοδημάτων που βρίσκονται στα όρια της αλλαγής κάθε κλιμακίου. Η νέα κλίμακα της εισφοράς Αλληλεγγύης Παρουσιάζεται στον παρακάτω πίνακα.</a:t>
            </a:r>
            <a:endParaRPr lang="el-GR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2339751" y="4077072"/>
          <a:ext cx="3960441" cy="1608038"/>
        </p:xfrm>
        <a:graphic>
          <a:graphicData uri="http://schemas.openxmlformats.org/drawingml/2006/table">
            <a:tbl>
              <a:tblPr/>
              <a:tblGrid>
                <a:gridCol w="2353598"/>
                <a:gridCol w="1606843"/>
              </a:tblGrid>
              <a:tr h="1741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Εισόδημα</a:t>
                      </a:r>
                      <a:endParaRPr lang="el-GR"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Εισφ. Αλληλεγγύης</a:t>
                      </a:r>
                      <a:endParaRPr lang="el-GR"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 – 12.000 </a:t>
                      </a:r>
                      <a:endParaRPr lang="el-GR"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0%</a:t>
                      </a:r>
                      <a:endParaRPr lang="el-GR" sz="12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12.001 - 20.000 </a:t>
                      </a:r>
                      <a:endParaRPr lang="el-GR" sz="12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2,2%</a:t>
                      </a:r>
                      <a:endParaRPr lang="el-GR" sz="12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20.001 - 30.000 </a:t>
                      </a:r>
                      <a:endParaRPr lang="el-GR" sz="12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5,00%</a:t>
                      </a:r>
                      <a:endParaRPr lang="el-GR"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30.001 - 40.000 </a:t>
                      </a:r>
                      <a:endParaRPr lang="el-GR" sz="12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6,50%</a:t>
                      </a:r>
                      <a:endParaRPr lang="el-GR" sz="12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40.001 - 65.000</a:t>
                      </a:r>
                      <a:endParaRPr lang="el-GR" sz="12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7,50%</a:t>
                      </a:r>
                      <a:endParaRPr lang="el-GR" sz="12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65.001 - 220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.</a:t>
                      </a:r>
                      <a:r>
                        <a:rPr lang="el-GR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000 </a:t>
                      </a:r>
                      <a:endParaRPr lang="el-GR" sz="12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9,00%</a:t>
                      </a:r>
                      <a:endParaRPr lang="el-GR" sz="12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      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&gt;</a:t>
                      </a:r>
                      <a:r>
                        <a:rPr lang="el-GR" sz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22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0.000 </a:t>
                      </a:r>
                      <a:endParaRPr lang="el-GR"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10,00%</a:t>
                      </a:r>
                      <a:endParaRPr lang="el-GR"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55576" y="404664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Γράφημα Επιβάρυνσης – Οφέλους</a:t>
            </a:r>
            <a:br>
              <a:rPr lang="el-GR" dirty="0" smtClean="0"/>
            </a:br>
            <a:r>
              <a:rPr lang="el-GR" dirty="0" smtClean="0"/>
              <a:t>Παλιού </a:t>
            </a:r>
            <a:r>
              <a:rPr lang="en-US" dirty="0" smtClean="0"/>
              <a:t>Vs </a:t>
            </a:r>
            <a:r>
              <a:rPr lang="el-GR" dirty="0" smtClean="0"/>
              <a:t>Νέου Χωρίς Τέκνο</a:t>
            </a:r>
            <a:endParaRPr lang="el-GR" dirty="0"/>
          </a:p>
        </p:txBody>
      </p:sp>
      <p:graphicFrame>
        <p:nvGraphicFramePr>
          <p:cNvPr id="4" name="8 - Γράφημα"/>
          <p:cNvGraphicFramePr/>
          <p:nvPr/>
        </p:nvGraphicFramePr>
        <p:xfrm>
          <a:off x="323528" y="1484784"/>
          <a:ext cx="8496943" cy="496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512" y="404664"/>
            <a:ext cx="8784976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600" dirty="0" smtClean="0"/>
              <a:t>Βασικά Στοιχεία Νέας Εκκαθάρισης.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2200" dirty="0" smtClean="0"/>
              <a:t>Βάσει Στοιχείων Δηλώσεων 2015 (Εισοδήματα 2014)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l-GR" sz="2200" dirty="0" smtClean="0"/>
              <a:t>Στην Ανάλυση Περιλαμβάνεται η Εισφορά Αλληλεγγύης.</a:t>
            </a:r>
            <a:br>
              <a:rPr lang="el-GR" sz="2200" dirty="0" smtClean="0"/>
            </a:br>
            <a:r>
              <a:rPr lang="el-GR" sz="2200" dirty="0" smtClean="0"/>
              <a:t>Εισόδημα </a:t>
            </a:r>
            <a:r>
              <a:rPr lang="el-GR" sz="2200" b="1" dirty="0" smtClean="0"/>
              <a:t>Μόνο</a:t>
            </a:r>
            <a:r>
              <a:rPr lang="el-GR" sz="2200" dirty="0" smtClean="0"/>
              <a:t> Μισθωτών Υπηρεσιών / Συντάξεων</a:t>
            </a:r>
            <a:r>
              <a:rPr lang="en-US" sz="2200" dirty="0" smtClean="0"/>
              <a:t> </a:t>
            </a:r>
            <a:r>
              <a:rPr lang="el-GR" sz="2200" dirty="0" smtClean="0"/>
              <a:t>Σύνοψη</a:t>
            </a:r>
            <a:endParaRPr lang="el-GR" sz="2200" dirty="0"/>
          </a:p>
        </p:txBody>
      </p:sp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251520" y="2852936"/>
          <a:ext cx="8496946" cy="2536715"/>
        </p:xfrm>
        <a:graphic>
          <a:graphicData uri="http://schemas.openxmlformats.org/drawingml/2006/table">
            <a:tbl>
              <a:tblPr firstRow="1" lastRow="1" bandRow="1">
                <a:tableStyleId>{85BE263C-DBD7-4A20-BB59-AAB30ACAA65A}</a:tableStyleId>
              </a:tblPr>
              <a:tblGrid>
                <a:gridCol w="865430"/>
                <a:gridCol w="786755"/>
                <a:gridCol w="629404"/>
                <a:gridCol w="1022781"/>
                <a:gridCol w="1022781"/>
                <a:gridCol w="1101455"/>
                <a:gridCol w="1163851"/>
                <a:gridCol w="1061183"/>
                <a:gridCol w="843306"/>
              </a:tblGrid>
              <a:tr h="250661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/>
                        <a:t>Από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/>
                        <a:t> Έως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/>
                        <a:t>Πλήθος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/>
                        <a:t>Δηλωθέν Ποσό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 smtClean="0"/>
                        <a:t>Φόρος Νέος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/>
                        <a:t>Μέσος Ενεργός Συντελεστής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 smtClean="0"/>
                        <a:t>Φόρος Παλιός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/>
                        <a:t>Μέσος Ενεργός Συντελεστής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/>
                        <a:t>Μέση Επιβάρυνση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u="none" strike="noStrike"/>
                        <a:t>0 €</a:t>
                      </a:r>
                      <a:endParaRPr lang="el-GR" sz="1200" b="1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9.000 €</a:t>
                      </a:r>
                      <a:endParaRPr lang="el-GR" sz="1000" b="1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2.818.041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13.281.959.796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0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0,00%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0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0,00%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0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u="none" strike="noStrike"/>
                        <a:t>9.000 €</a:t>
                      </a:r>
                      <a:endParaRPr lang="el-GR" sz="12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15.000 €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1.232.103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14.655.292.546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870.231.216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5,94%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693.657.235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4,73%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143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u="none" strike="noStrike"/>
                        <a:t>15.000 €</a:t>
                      </a:r>
                      <a:endParaRPr lang="el-GR" sz="12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25.000 €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1.031.855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19.029.296.112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2.396.555.212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12,59%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2.220.917.836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11,67%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170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u="none" strike="noStrike"/>
                        <a:t>25.000 €</a:t>
                      </a:r>
                      <a:endParaRPr lang="el-GR" sz="12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35.000 €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135.376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3.836.992.489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759.145.975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19,78%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769.089.496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20,04%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-73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u="none" strike="noStrike" dirty="0"/>
                        <a:t>35.000 €</a:t>
                      </a:r>
                      <a:endParaRPr lang="el-GR" sz="1200" b="0" i="0" u="none" strike="noStrike" dirty="0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42.000 €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32.216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1.212.452.512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307.034.432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25,32%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317.631.905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26,20%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-329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u="none" strike="noStrike"/>
                        <a:t>42.000 €</a:t>
                      </a:r>
                      <a:endParaRPr lang="el-GR" sz="12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60.000 €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24.530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1.194.118.105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373.278.016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31,26%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370.844.336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31,06%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99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u="none" strike="noStrike"/>
                        <a:t>60.000 €</a:t>
                      </a:r>
                      <a:endParaRPr lang="el-GR" sz="12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80.000 €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7.511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513.123.804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193.675.200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37,74%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185.713.250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36,19%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1.060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u="none" strike="noStrike"/>
                        <a:t>80.000 €</a:t>
                      </a:r>
                      <a:endParaRPr lang="el-GR" sz="12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100.000 €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3.252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289.616.675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120.901.374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41,75%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111.435.271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38,48%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2.911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u="none" strike="noStrike"/>
                        <a:t>100.000 €</a:t>
                      </a:r>
                      <a:endParaRPr lang="el-GR" sz="12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250.000 €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5.953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999.020.808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479.199.047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47,97%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439.644.888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44,01%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6.644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u="none" strike="noStrike"/>
                        <a:t>250.000 €</a:t>
                      </a:r>
                      <a:endParaRPr lang="el-GR" sz="12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1.000.000 €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172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115.330.130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61.393.543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53,23%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56.512.665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49,00%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28.377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r" fontAlgn="ctr"/>
                      <a:endParaRPr lang="el-GR" sz="1200" b="0" i="0" u="none" strike="noStrike" dirty="0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000" u="none" strike="noStrike"/>
                        <a:t>&gt;1.000.000 €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53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84.346.639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45.762.654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54,26%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41.818.219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49,58%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74.423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29128">
                <a:tc>
                  <a:txBody>
                    <a:bodyPr/>
                    <a:lstStyle/>
                    <a:p>
                      <a:pPr algn="l" fontAlgn="ctr"/>
                      <a:endParaRPr lang="el-GR" sz="12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l-GR" sz="1000" b="0" i="0" u="none" strike="noStrike" dirty="0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 dirty="0"/>
                        <a:t>5.291.062</a:t>
                      </a:r>
                      <a:endParaRPr lang="el-GR" sz="1000" b="0" i="0" u="none" strike="noStrike" dirty="0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55.211.549.617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5.607.176.670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l-GR" sz="1000" b="0" i="0" u="none" strike="noStrike" dirty="0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00" u="none" strike="noStrike"/>
                        <a:t>5.207.265.101</a:t>
                      </a:r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l-GR" sz="10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l-GR" sz="1000" b="0" i="0" u="none" strike="noStrike" dirty="0"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71600" y="5373216"/>
            <a:ext cx="7315200" cy="688690"/>
          </a:xfrm>
        </p:spPr>
        <p:txBody>
          <a:bodyPr/>
          <a:lstStyle/>
          <a:p>
            <a:pPr algn="ctr"/>
            <a:r>
              <a:rPr lang="el-GR" dirty="0" smtClean="0"/>
              <a:t>Μέσος Ενεργός Συντελεστής</a:t>
            </a:r>
            <a:r>
              <a:rPr lang="en-US" dirty="0" smtClean="0"/>
              <a:t> </a:t>
            </a:r>
            <a:r>
              <a:rPr lang="el-GR" dirty="0" smtClean="0"/>
              <a:t>Σύνοψη</a:t>
            </a:r>
            <a:endParaRPr lang="el-GR" dirty="0"/>
          </a:p>
        </p:txBody>
      </p:sp>
      <p:graphicFrame>
        <p:nvGraphicFramePr>
          <p:cNvPr id="6" name="9 - Γράφημα"/>
          <p:cNvGraphicFramePr/>
          <p:nvPr/>
        </p:nvGraphicFramePr>
        <p:xfrm>
          <a:off x="138112" y="332656"/>
          <a:ext cx="8867775" cy="4253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55576" y="404664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Γράφημα Επιβάρυνσης – Οφέλους</a:t>
            </a:r>
            <a:br>
              <a:rPr lang="el-GR" dirty="0" smtClean="0"/>
            </a:br>
            <a:r>
              <a:rPr lang="el-GR" dirty="0" smtClean="0"/>
              <a:t>Παλιού </a:t>
            </a:r>
            <a:r>
              <a:rPr lang="en-US" dirty="0" smtClean="0"/>
              <a:t>Vs </a:t>
            </a:r>
            <a:r>
              <a:rPr lang="el-GR" dirty="0" smtClean="0"/>
              <a:t>Νέου Σύνοψη</a:t>
            </a:r>
            <a:endParaRPr lang="el-GR" dirty="0"/>
          </a:p>
        </p:txBody>
      </p:sp>
      <p:graphicFrame>
        <p:nvGraphicFramePr>
          <p:cNvPr id="5" name="8 - Γράφημα"/>
          <p:cNvGraphicFramePr/>
          <p:nvPr/>
        </p:nvGraphicFramePr>
        <p:xfrm>
          <a:off x="251520" y="1484784"/>
          <a:ext cx="8496943" cy="496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Στοιχεία Νέου Τρόπου Φορολόγησης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Φόρος Επιχειρήσεων</a:t>
            </a:r>
            <a:endParaRPr 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722115"/>
          </a:xfrm>
        </p:spPr>
        <p:txBody>
          <a:bodyPr>
            <a:noAutofit/>
          </a:bodyPr>
          <a:lstStyle/>
          <a:p>
            <a:pPr algn="ctr"/>
            <a:r>
              <a:rPr lang="el-GR" sz="3600" dirty="0" smtClean="0"/>
              <a:t>Βασικά Στοιχεία Νέας Εκκαθάρισης.</a:t>
            </a: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400" dirty="0" smtClean="0"/>
              <a:t>Βάσει Στοιχείων Δηλώσεων 2015 (Εισοδήματα 2014)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l-GR" sz="2400" dirty="0" smtClean="0"/>
              <a:t>Στην Ανάλυση Περιλαμβάνεται η Εισφορά Αλληλεγγύης.</a:t>
            </a:r>
            <a:br>
              <a:rPr lang="el-GR" sz="2400" dirty="0" smtClean="0"/>
            </a:br>
            <a:r>
              <a:rPr lang="el-GR" sz="2400" dirty="0" smtClean="0"/>
              <a:t>Εισόδημα Μόνο Επιχειρήσεων</a:t>
            </a:r>
            <a:endParaRPr lang="el-GR" sz="2400" dirty="0"/>
          </a:p>
        </p:txBody>
      </p:sp>
      <p:sp>
        <p:nvSpPr>
          <p:cNvPr id="5" name="4 - TextBox"/>
          <p:cNvSpPr txBox="1"/>
          <p:nvPr/>
        </p:nvSpPr>
        <p:spPr>
          <a:xfrm>
            <a:off x="179512" y="5373216"/>
            <a:ext cx="87849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1400" dirty="0" smtClean="0"/>
              <a:t>Σημαντική Ελάφρυνση για τα μικρά και μικρό - μεσαία εισοδήματα έως € 32.000 . </a:t>
            </a:r>
          </a:p>
          <a:p>
            <a:pPr>
              <a:buFont typeface="Wingdings" pitchFamily="2" charset="2"/>
              <a:buChar char="Ø"/>
            </a:pPr>
            <a:r>
              <a:rPr lang="el-GR" sz="1400" dirty="0" smtClean="0"/>
              <a:t>Το </a:t>
            </a:r>
            <a:r>
              <a:rPr lang="el-GR" sz="1400" b="1" dirty="0" smtClean="0"/>
              <a:t>92% των φορολογούμενων </a:t>
            </a:r>
            <a:r>
              <a:rPr lang="el-GR" sz="1400" dirty="0" smtClean="0"/>
              <a:t>με εισόδημα μόνο από επιχειρηματική δραστηριότητα θα πληρώσει λιγότερο φόρο.</a:t>
            </a:r>
            <a:endParaRPr lang="en-US" sz="1400" dirty="0" smtClean="0"/>
          </a:p>
          <a:p>
            <a:pPr>
              <a:buFont typeface="Wingdings" pitchFamily="2" charset="2"/>
              <a:buChar char="Ø"/>
            </a:pPr>
            <a:r>
              <a:rPr lang="el-GR" sz="1400" dirty="0" smtClean="0"/>
              <a:t>Σημαντική Προοδευτικότητα της Νέας Κλίμακας</a:t>
            </a:r>
            <a:r>
              <a:rPr lang="el-GR" sz="1400" b="1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l-GR" sz="1400" dirty="0" err="1" smtClean="0"/>
              <a:t>Εξορθολογισμός</a:t>
            </a:r>
            <a:r>
              <a:rPr lang="el-GR" sz="1400" dirty="0" smtClean="0"/>
              <a:t> της Φορολόγησης με εσωτερική μεταφορά βαρών από τα χαμηλά κλιμάκια προς  υψηλότερα.</a:t>
            </a:r>
            <a:endParaRPr lang="el-GR" sz="1400" dirty="0"/>
          </a:p>
        </p:txBody>
      </p:sp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179510" y="2491579"/>
          <a:ext cx="8784977" cy="2881636"/>
        </p:xfrm>
        <a:graphic>
          <a:graphicData uri="http://schemas.openxmlformats.org/drawingml/2006/table">
            <a:tbl>
              <a:tblPr/>
              <a:tblGrid>
                <a:gridCol w="796050"/>
                <a:gridCol w="555971"/>
                <a:gridCol w="922407"/>
                <a:gridCol w="720236"/>
                <a:gridCol w="938201"/>
                <a:gridCol w="985585"/>
                <a:gridCol w="720236"/>
                <a:gridCol w="732872"/>
                <a:gridCol w="1364655"/>
                <a:gridCol w="1048764"/>
              </a:tblGrid>
              <a:tr h="192109">
                <a:tc>
                  <a:txBody>
                    <a:bodyPr/>
                    <a:lstStyle/>
                    <a:p>
                      <a:pPr algn="l" fontAlgn="b"/>
                      <a:r>
                        <a:rPr lang="el-GR" sz="1050" b="1" i="0" u="none" strike="noStrike" dirty="0">
                          <a:solidFill>
                            <a:srgbClr val="FFFFFF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l-GR" sz="1050" b="1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Παλιός Τρόπος 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l-GR" sz="1050" b="1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Νέος Τρόπος 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050" b="0" i="0" u="none" strike="noStrike">
                          <a:latin typeface="+mn-lt"/>
                        </a:rPr>
                        <a:t> </a:t>
                      </a:r>
                    </a:p>
                  </a:txBody>
                  <a:tcPr marL="6578" marR="6578" marT="6578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050" b="0" i="0" u="none" strike="noStrike">
                        <a:latin typeface="+mn-lt"/>
                      </a:endParaRP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219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50" b="1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Εισόδημα Έως </a:t>
                      </a:r>
                    </a:p>
                  </a:txBody>
                  <a:tcPr marL="6578" marR="6578" marT="65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5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Πλήθος </a:t>
                      </a:r>
                    </a:p>
                  </a:txBody>
                  <a:tcPr marL="6578" marR="6578" marT="65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5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Σύνολο Φόρου Παλιό </a:t>
                      </a:r>
                    </a:p>
                  </a:txBody>
                  <a:tcPr marL="6578" marR="6578" marT="65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5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Αναλογία Κλιμακίου </a:t>
                      </a:r>
                    </a:p>
                  </a:txBody>
                  <a:tcPr marL="6578" marR="6578" marT="65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5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Μέσος Φόρος Παλιό </a:t>
                      </a:r>
                    </a:p>
                  </a:txBody>
                  <a:tcPr marL="6578" marR="6578" marT="65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5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Σύνολο Φόρου Νέο </a:t>
                      </a:r>
                    </a:p>
                  </a:txBody>
                  <a:tcPr marL="6578" marR="6578" marT="65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5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Αναλογία Κλιμακίου </a:t>
                      </a:r>
                    </a:p>
                  </a:txBody>
                  <a:tcPr marL="6578" marR="6578" marT="65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5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Μέσος Φόρος Νέο </a:t>
                      </a:r>
                    </a:p>
                  </a:txBody>
                  <a:tcPr marL="6578" marR="6578" marT="65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50" b="1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Επιπλέον Επιβάρυνση</a:t>
                      </a:r>
                    </a:p>
                  </a:txBody>
                  <a:tcPr marL="6578" marR="6578" marT="65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50" b="1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Επιπλέον Φόρος </a:t>
                      </a:r>
                    </a:p>
                  </a:txBody>
                  <a:tcPr marL="6578" marR="6578" marT="65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</a:tr>
              <a:tr h="192109"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9.000 €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208.077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167.731.323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15,50%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806,10 €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141.926.504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12,51%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682,09 €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1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-15,38%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1" i="0" u="none" strike="noStrike" dirty="0">
                          <a:solidFill>
                            <a:srgbClr val="FFFFFF"/>
                          </a:solidFill>
                          <a:latin typeface="+mn-lt"/>
                        </a:rPr>
                        <a:t>-124,02 €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</a:tr>
              <a:tr h="192109"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12.000 €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23.396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63.263.967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5,84%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2.704,05 €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53.531.049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4,72%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2.288,04 €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1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-15,38%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1" i="0" u="none" strike="noStrike" dirty="0">
                          <a:solidFill>
                            <a:srgbClr val="FFFFFF"/>
                          </a:solidFill>
                          <a:latin typeface="+mn-lt"/>
                        </a:rPr>
                        <a:t>-416,01 €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</a:tr>
              <a:tr h="192109"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20.000 €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34.705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143.678.430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13,27%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4.139,99 €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121.063.273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10,67%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3.488,35 €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1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-15,74%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1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-651,64 €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</a:tr>
              <a:tr h="192109"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25.000 €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11.785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72.135.554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6,66%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6.120,96 €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63.301.431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5,58%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5.371,36 €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1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-12,25%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1" i="0" u="none" strike="noStrike" dirty="0">
                          <a:solidFill>
                            <a:srgbClr val="FFFFFF"/>
                          </a:solidFill>
                          <a:latin typeface="+mn-lt"/>
                        </a:rPr>
                        <a:t>-749,61 €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</a:tr>
              <a:tr h="192109"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30.000 €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8.625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64.693.388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5,98%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7.500,68 €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61.094.466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5,38%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7.083,42 €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1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-5,56%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1" i="0" u="none" strike="noStrike" dirty="0">
                          <a:solidFill>
                            <a:srgbClr val="FFFFFF"/>
                          </a:solidFill>
                          <a:latin typeface="+mn-lt"/>
                        </a:rPr>
                        <a:t>-417,27 €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</a:tr>
              <a:tr h="192109"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35.000 €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6.393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57.954.928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5,35%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9.065,37 €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57.599.038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5,08%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9.009,70 €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1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-0,61%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1" i="0" u="none" strike="noStrike" dirty="0">
                          <a:solidFill>
                            <a:srgbClr val="FFFFFF"/>
                          </a:solidFill>
                          <a:latin typeface="+mn-lt"/>
                        </a:rPr>
                        <a:t>-55,67 €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</a:tr>
              <a:tr h="192109"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40.000 €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4.989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52.308.249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4,83%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10.484,72 €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55.950.415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4,93%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11.214,76 €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1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6,96%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1" i="0" u="none" strike="noStrike" dirty="0">
                          <a:solidFill>
                            <a:srgbClr val="FFFFFF"/>
                          </a:solidFill>
                          <a:latin typeface="+mn-lt"/>
                        </a:rPr>
                        <a:t>730,04 €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</a:tr>
              <a:tr h="192109"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50.000 €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7.011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87.808.353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8,11%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12.524,37 €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103.827.248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9,15%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14.809,19 €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1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18,24%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1" i="0" u="none" strike="noStrike" dirty="0">
                          <a:solidFill>
                            <a:srgbClr val="FFFFFF"/>
                          </a:solidFill>
                          <a:latin typeface="+mn-lt"/>
                        </a:rPr>
                        <a:t>2.284,82 €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</a:tr>
              <a:tr h="192109"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80.000 €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7.707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148.986.377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13,76%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19.331,31 €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183.081.985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16,14%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23.755,29 €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1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22,89%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1" i="0" u="none" strike="noStrike" dirty="0">
                          <a:solidFill>
                            <a:srgbClr val="FFFFFF"/>
                          </a:solidFill>
                          <a:latin typeface="+mn-lt"/>
                        </a:rPr>
                        <a:t>4.423,98 €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</a:tr>
              <a:tr h="192109"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100.000 €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1.805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53.061.530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4,90%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29.396,97 €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69.244.842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6,10%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38.362,79 €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1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30,50%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1" i="0" u="none" strike="noStrike" dirty="0">
                          <a:solidFill>
                            <a:srgbClr val="FFFFFF"/>
                          </a:solidFill>
                          <a:latin typeface="+mn-lt"/>
                        </a:rPr>
                        <a:t>8.965,82 €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</a:tr>
              <a:tr h="192109"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&gt;100.000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2.603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170.840.052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15,78%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65.631,98 €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224.045.956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19,75%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86.072,21 €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1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31,14%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1" i="0" u="none" strike="noStrike" dirty="0">
                          <a:solidFill>
                            <a:srgbClr val="FFFFFF"/>
                          </a:solidFill>
                          <a:latin typeface="+mn-lt"/>
                        </a:rPr>
                        <a:t>20.440,22 €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</a:tr>
              <a:tr h="192109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050" b="1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Σύνολα 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317.096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1.082.462.149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100%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05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1.134.666.207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100%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5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202.137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050" b="1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050" b="1" i="0" u="none" strike="noStrike" dirty="0">
                          <a:solidFill>
                            <a:srgbClr val="FFFFFF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6578" marR="6578" marT="65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Ενεργός Συντελεστής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l-GR" dirty="0" smtClean="0"/>
              <a:t>Η Τελική Φορολογική Επιβάρυνση είναι περισσότερο προοδευτική με Ελάφρυνση στα μικρά και μικρομεσαία  εισοδήματα</a:t>
            </a:r>
            <a:endParaRPr lang="el-GR" dirty="0"/>
          </a:p>
        </p:txBody>
      </p:sp>
      <p:graphicFrame>
        <p:nvGraphicFramePr>
          <p:cNvPr id="6" name="3 - Γράφημα"/>
          <p:cNvGraphicFramePr/>
          <p:nvPr/>
        </p:nvGraphicFramePr>
        <p:xfrm>
          <a:off x="179511" y="188640"/>
          <a:ext cx="8784977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55576" y="404664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Γράφημα Επιβάρυνσης – Οφέλους</a:t>
            </a:r>
            <a:br>
              <a:rPr lang="el-GR" dirty="0" smtClean="0"/>
            </a:br>
            <a:r>
              <a:rPr lang="el-GR" dirty="0" smtClean="0"/>
              <a:t>Παλιού </a:t>
            </a:r>
            <a:r>
              <a:rPr lang="en-US" dirty="0" smtClean="0"/>
              <a:t>Vs </a:t>
            </a:r>
            <a:r>
              <a:rPr lang="el-GR" dirty="0" smtClean="0"/>
              <a:t>Νέου</a:t>
            </a:r>
            <a:endParaRPr lang="el-GR" dirty="0"/>
          </a:p>
        </p:txBody>
      </p:sp>
      <p:graphicFrame>
        <p:nvGraphicFramePr>
          <p:cNvPr id="4" name="1 - Γράφημα"/>
          <p:cNvGraphicFramePr/>
          <p:nvPr/>
        </p:nvGraphicFramePr>
        <p:xfrm>
          <a:off x="179512" y="1700808"/>
          <a:ext cx="878497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Στοιχεία Νέου Τρόπου Φορολόγησης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Φόρος Μισθών &amp; Επιχειρήσεων</a:t>
            </a:r>
            <a:endParaRPr lang="el-G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7504" y="764704"/>
            <a:ext cx="8784976" cy="1362075"/>
          </a:xfrm>
        </p:spPr>
        <p:txBody>
          <a:bodyPr>
            <a:noAutofit/>
          </a:bodyPr>
          <a:lstStyle/>
          <a:p>
            <a:pPr algn="ctr"/>
            <a:r>
              <a:rPr lang="el-GR" sz="3600" dirty="0" smtClean="0"/>
              <a:t>Βασικά Στοιχεία Νέας Εκκαθάρισης.</a:t>
            </a: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l-GR" sz="2000" dirty="0" smtClean="0"/>
              <a:t>Βάσει Στοιχείων Δηλώσεων 2015 (Εισοδήματα 2014)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l-GR" sz="2000" dirty="0" smtClean="0"/>
              <a:t>Στην Ανάλυση Περιλαμβάνεται η Εισφορά Αλληλεγγύης.</a:t>
            </a:r>
            <a:br>
              <a:rPr lang="el-GR" sz="2000" dirty="0" smtClean="0"/>
            </a:br>
            <a:r>
              <a:rPr lang="el-GR" sz="2000" dirty="0" smtClean="0"/>
              <a:t>Εισόδημα Μισθών &amp; Επιχειρήσεων. Οι υπολογισμοί έχουν γίνει στη βάση αφορολόγητου 2.000 € (Φορολογούμενος με 2 παιδιά)</a:t>
            </a:r>
            <a:endParaRPr lang="el-GR" sz="2000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0" y="2348880"/>
          <a:ext cx="9144001" cy="2808312"/>
        </p:xfrm>
        <a:graphic>
          <a:graphicData uri="http://schemas.openxmlformats.org/drawingml/2006/table">
            <a:tbl>
              <a:tblPr firstRow="1" firstCol="1" lastCol="1" bandRow="1">
                <a:tableStyleId>{21E4AEA4-8DFA-4A89-87EB-49C32662AFE0}</a:tableStyleId>
              </a:tblPr>
              <a:tblGrid>
                <a:gridCol w="852769"/>
                <a:gridCol w="871683"/>
                <a:gridCol w="1398159"/>
                <a:gridCol w="859073"/>
                <a:gridCol w="871683"/>
                <a:gridCol w="1398159"/>
                <a:gridCol w="859073"/>
                <a:gridCol w="1189304"/>
                <a:gridCol w="844098"/>
              </a:tblGrid>
              <a:tr h="192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l-GR" sz="1050" dirty="0">
                        <a:latin typeface="+mn-lt"/>
                        <a:ea typeface="Times New Roman"/>
                      </a:endParaRPr>
                    </a:p>
                  </a:txBody>
                  <a:tcPr marL="56746" marR="56746" marT="0" marB="0" anchor="b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50" dirty="0" smtClean="0">
                          <a:latin typeface="+mn-lt"/>
                        </a:rPr>
                        <a:t>Παλιός Τρόπος</a:t>
                      </a:r>
                      <a:endParaRPr lang="el-GR" sz="105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6746" marR="56746" marT="0" marB="0" anchor="b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50" dirty="0" smtClean="0">
                          <a:latin typeface="+mn-lt"/>
                        </a:rPr>
                        <a:t>Νέος Τρόπος</a:t>
                      </a:r>
                      <a:endParaRPr lang="el-GR" sz="105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6746" marR="56746" marT="0" marB="0" anchor="b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5541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50" b="1" dirty="0">
                          <a:latin typeface="+mn-lt"/>
                        </a:rPr>
                        <a:t>Εισόδημα Έως</a:t>
                      </a:r>
                      <a:endParaRPr lang="el-GR" sz="105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6746" marR="567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50" b="1" dirty="0">
                          <a:latin typeface="+mn-lt"/>
                        </a:rPr>
                        <a:t>Πλήθος</a:t>
                      </a:r>
                      <a:endParaRPr lang="el-GR" sz="105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6746" marR="567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50" b="1" dirty="0">
                          <a:latin typeface="+mn-lt"/>
                        </a:rPr>
                        <a:t>Σύνολο Φόρου Παλιό</a:t>
                      </a:r>
                      <a:endParaRPr lang="el-GR" sz="105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6746" marR="567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50" b="1" dirty="0">
                          <a:latin typeface="+mn-lt"/>
                        </a:rPr>
                        <a:t>Αναλογία Κλιμακίου</a:t>
                      </a:r>
                      <a:endParaRPr lang="el-GR" sz="105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6746" marR="567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50" b="1" dirty="0">
                          <a:latin typeface="+mn-lt"/>
                        </a:rPr>
                        <a:t>Μέσος Φόρος Παλιό</a:t>
                      </a:r>
                      <a:endParaRPr lang="el-GR" sz="105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6746" marR="567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50" b="1" dirty="0">
                          <a:latin typeface="+mn-lt"/>
                        </a:rPr>
                        <a:t>Σύνολο Φόρου Νέο</a:t>
                      </a:r>
                      <a:endParaRPr lang="el-GR" sz="105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6746" marR="567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50" b="1" dirty="0">
                          <a:latin typeface="+mn-lt"/>
                        </a:rPr>
                        <a:t>Αναλογία Κλιμακίου</a:t>
                      </a:r>
                      <a:endParaRPr lang="el-GR" sz="105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6746" marR="567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50" b="1" dirty="0">
                          <a:latin typeface="+mn-lt"/>
                        </a:rPr>
                        <a:t>Μέσος Φόρος Νέο</a:t>
                      </a:r>
                      <a:endParaRPr lang="el-GR" sz="105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6746" marR="567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50" b="1" dirty="0">
                          <a:latin typeface="+mn-lt"/>
                        </a:rPr>
                        <a:t>Επιπλέον Φόρος</a:t>
                      </a:r>
                      <a:endParaRPr lang="el-GR" sz="105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6746" marR="56746" marT="0" marB="0" anchor="ctr"/>
                </a:tc>
              </a:tr>
              <a:tr h="175223">
                <a:tc>
                  <a:txBody>
                    <a:bodyPr/>
                    <a:lstStyle/>
                    <a:p>
                      <a:pPr algn="r" fontAlgn="b"/>
                      <a:r>
                        <a:rPr lang="el-GR" sz="1050" b="0" i="0" u="none" strike="noStrike">
                          <a:latin typeface="+mn-lt"/>
                        </a:rPr>
                        <a:t>9.000 €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53.175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23.055.657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3,44%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433,58 €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19.508.633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2,19%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366,88 €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-66,70 €</a:t>
                      </a:r>
                    </a:p>
                  </a:txBody>
                  <a:tcPr marL="9525" marR="9525" marT="9525" marB="0" anchor="b"/>
                </a:tc>
              </a:tr>
              <a:tr h="175223">
                <a:tc>
                  <a:txBody>
                    <a:bodyPr/>
                    <a:lstStyle/>
                    <a:p>
                      <a:pPr algn="r" fontAlgn="b"/>
                      <a:r>
                        <a:rPr lang="el-GR" sz="1050" b="0" i="0" u="none" strike="noStrike">
                          <a:latin typeface="+mn-lt"/>
                        </a:rPr>
                        <a:t>12.000 €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20.867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15.714.114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2,34%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753,06 €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13.364.716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1,50%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640,47 €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-112,59 €</a:t>
                      </a:r>
                    </a:p>
                  </a:txBody>
                  <a:tcPr marL="9525" marR="9525" marT="9525" marB="0" anchor="b"/>
                </a:tc>
              </a:tr>
              <a:tr h="175223">
                <a:tc>
                  <a:txBody>
                    <a:bodyPr/>
                    <a:lstStyle/>
                    <a:p>
                      <a:pPr algn="r" fontAlgn="b"/>
                      <a:r>
                        <a:rPr lang="el-GR" sz="1050" b="0" i="0" u="none" strike="noStrike">
                          <a:latin typeface="+mn-lt"/>
                        </a:rPr>
                        <a:t>20.000 €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49.410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81.340.730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12,12%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1.646,24 €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79.317.784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8,92%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1.605,30 €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-40,94 €</a:t>
                      </a:r>
                    </a:p>
                  </a:txBody>
                  <a:tcPr marL="9525" marR="9525" marT="9525" marB="0" anchor="b"/>
                </a:tc>
              </a:tr>
              <a:tr h="175223">
                <a:tc>
                  <a:txBody>
                    <a:bodyPr/>
                    <a:lstStyle/>
                    <a:p>
                      <a:pPr algn="r" fontAlgn="b"/>
                      <a:r>
                        <a:rPr lang="el-GR" sz="1050" b="0" i="0" u="none" strike="noStrike">
                          <a:latin typeface="+mn-lt"/>
                        </a:rPr>
                        <a:t>25.000 €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21.656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71.283.906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10,62%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3.291,65 €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73.453.557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8,26%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3.391,83 €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100,19 €</a:t>
                      </a:r>
                    </a:p>
                  </a:txBody>
                  <a:tcPr marL="9525" marR="9525" marT="9525" marB="0" anchor="b"/>
                </a:tc>
              </a:tr>
              <a:tr h="175223">
                <a:tc>
                  <a:txBody>
                    <a:bodyPr/>
                    <a:lstStyle/>
                    <a:p>
                      <a:pPr algn="r" fontAlgn="b"/>
                      <a:r>
                        <a:rPr lang="el-GR" sz="1050" b="0" i="0" u="none" strike="noStrike">
                          <a:latin typeface="+mn-lt"/>
                        </a:rPr>
                        <a:t>30.000 €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12.765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58.400.410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8,70%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4.575,04 €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65.542.365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7,37%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5.134,54 €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559,50 €</a:t>
                      </a:r>
                    </a:p>
                  </a:txBody>
                  <a:tcPr marL="9525" marR="9525" marT="9525" marB="0" anchor="b"/>
                </a:tc>
              </a:tr>
              <a:tr h="175223">
                <a:tc>
                  <a:txBody>
                    <a:bodyPr/>
                    <a:lstStyle/>
                    <a:p>
                      <a:pPr algn="r" fontAlgn="b"/>
                      <a:r>
                        <a:rPr lang="el-GR" sz="1050" b="0" i="0" u="none" strike="noStrike">
                          <a:latin typeface="+mn-lt"/>
                        </a:rPr>
                        <a:t>35.000 €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8.048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50.035.791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7,46%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6.217,17 €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57.230.119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6,44%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7.111,10 €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893,93 €</a:t>
                      </a:r>
                    </a:p>
                  </a:txBody>
                  <a:tcPr marL="9525" marR="9525" marT="9525" marB="0" anchor="b"/>
                </a:tc>
              </a:tr>
              <a:tr h="175223">
                <a:tc>
                  <a:txBody>
                    <a:bodyPr/>
                    <a:lstStyle/>
                    <a:p>
                      <a:pPr algn="r" fontAlgn="b"/>
                      <a:r>
                        <a:rPr lang="el-GR" sz="1050" b="0" i="0" u="none" strike="noStrike">
                          <a:latin typeface="+mn-lt"/>
                        </a:rPr>
                        <a:t>40.000 €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5.429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41.900.288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6,24%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7.717,86 €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50.712.908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5,70%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9.341,11 €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1.623,25 €</a:t>
                      </a:r>
                    </a:p>
                  </a:txBody>
                  <a:tcPr marL="9525" marR="9525" marT="9525" marB="0" anchor="b"/>
                </a:tc>
              </a:tr>
              <a:tr h="162535">
                <a:tc>
                  <a:txBody>
                    <a:bodyPr/>
                    <a:lstStyle/>
                    <a:p>
                      <a:pPr algn="r" fontAlgn="b"/>
                      <a:r>
                        <a:rPr lang="el-GR" sz="1050" b="0" i="0" u="none" strike="noStrike">
                          <a:latin typeface="+mn-lt"/>
                        </a:rPr>
                        <a:t>50.000 €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6.560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64.679.643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9,64%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9.859,70 €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84.326.149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9,49%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12.854,60 €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2.994,89 €</a:t>
                      </a:r>
                    </a:p>
                  </a:txBody>
                  <a:tcPr marL="9525" marR="9525" marT="9525" marB="0" anchor="b"/>
                </a:tc>
              </a:tr>
              <a:tr h="162535">
                <a:tc>
                  <a:txBody>
                    <a:bodyPr/>
                    <a:lstStyle/>
                    <a:p>
                      <a:pPr algn="r" fontAlgn="b"/>
                      <a:r>
                        <a:rPr lang="el-GR" sz="1050" b="0" i="0" u="none" strike="noStrike">
                          <a:latin typeface="+mn-lt"/>
                        </a:rPr>
                        <a:t>80.000 €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6.629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109.356.960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16,29%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16.496,75 €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145.039.050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16,32%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21.879,48 €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5.382,73 €</a:t>
                      </a:r>
                    </a:p>
                  </a:txBody>
                  <a:tcPr marL="9525" marR="9525" marT="9525" marB="0" anchor="b"/>
                </a:tc>
              </a:tr>
              <a:tr h="162535">
                <a:tc>
                  <a:txBody>
                    <a:bodyPr/>
                    <a:lstStyle/>
                    <a:p>
                      <a:pPr algn="r" fontAlgn="b"/>
                      <a:r>
                        <a:rPr lang="el-GR" sz="1050" b="0" i="0" u="none" strike="noStrike">
                          <a:latin typeface="+mn-lt"/>
                        </a:rPr>
                        <a:t>100.000 €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1.335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34.863.877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5,19%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26.115,26 €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73.510.335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8,27%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55.063,92 €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28.948,66 €</a:t>
                      </a:r>
                    </a:p>
                  </a:txBody>
                  <a:tcPr marL="9525" marR="9525" marT="9525" marB="0" anchor="b"/>
                </a:tc>
              </a:tr>
              <a:tr h="162535">
                <a:tc>
                  <a:txBody>
                    <a:bodyPr/>
                    <a:lstStyle/>
                    <a:p>
                      <a:pPr algn="r" fontAlgn="b"/>
                      <a:r>
                        <a:rPr lang="el-GR" sz="1050" b="0" i="0" u="none" strike="noStrike" dirty="0">
                          <a:latin typeface="+mn-lt"/>
                        </a:rPr>
                        <a:t>&gt;100.000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1.911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120.528.295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17,96%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63.070,80 €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226.915.151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25,53%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>
                          <a:latin typeface="+mn-lt"/>
                        </a:rPr>
                        <a:t>118.741,58 €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0" i="0" u="none" strike="noStrike" dirty="0">
                          <a:latin typeface="+mn-lt"/>
                        </a:rPr>
                        <a:t>55.670,78 €</a:t>
                      </a:r>
                    </a:p>
                  </a:txBody>
                  <a:tcPr marL="9525" marR="9525" marT="9525" marB="0" anchor="b"/>
                </a:tc>
              </a:tr>
              <a:tr h="1847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50" dirty="0">
                          <a:latin typeface="+mn-lt"/>
                        </a:rPr>
                        <a:t>Σύνολα</a:t>
                      </a:r>
                      <a:endParaRPr lang="el-GR" sz="105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6746" marR="56746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1" i="0" u="none" strike="noStrike" dirty="0">
                          <a:latin typeface="+mn-lt"/>
                        </a:rPr>
                        <a:t>187.785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1" i="0" u="none" strike="noStrike">
                          <a:latin typeface="+mn-lt"/>
                        </a:rPr>
                        <a:t>671.159.672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1" i="0" u="none" strike="noStrike"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000" b="1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1" i="0" u="none" strike="noStrike">
                          <a:latin typeface="+mn-lt"/>
                        </a:rPr>
                        <a:t>888.920.767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b="1" i="0" u="none" strike="noStrike"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000" b="1" i="0" u="none" strike="noStrike"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000" b="1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4 - TextBox"/>
          <p:cNvSpPr txBox="1"/>
          <p:nvPr/>
        </p:nvSpPr>
        <p:spPr>
          <a:xfrm>
            <a:off x="179512" y="5257562"/>
            <a:ext cx="88569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1400" dirty="0" smtClean="0"/>
              <a:t>Ελάφρυνση για χαμηλότερα εισοδήματα</a:t>
            </a:r>
          </a:p>
          <a:p>
            <a:pPr algn="just">
              <a:buFont typeface="Wingdings" pitchFamily="2" charset="2"/>
              <a:buChar char="Ø"/>
            </a:pPr>
            <a:r>
              <a:rPr lang="el-GR" sz="1400" dirty="0" smtClean="0"/>
              <a:t>Το 71% των φορολογούμενων με εισόδημα από επιχειρήσεις και μισθούς θα πληρώσει λιγότερο Φόρο.</a:t>
            </a:r>
            <a:endParaRPr lang="en-US" sz="14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1400" dirty="0" smtClean="0"/>
              <a:t>Σημαντική Προοδευτικότητα της Νέας Κλίμακας</a:t>
            </a:r>
            <a:r>
              <a:rPr lang="el-GR" sz="1400" b="1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1400" dirty="0" err="1" smtClean="0"/>
              <a:t>Εξορθολογισμός</a:t>
            </a:r>
            <a:r>
              <a:rPr lang="el-GR" sz="1400" dirty="0" smtClean="0"/>
              <a:t> της Φορολόγησης με εσωτερική μεταφορά βαρών από τα υψηλότερα κλιμάκια  στα χαμηλότερα.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1400" b="1" dirty="0" smtClean="0"/>
              <a:t>Σημαντική μείωση της δυνατότητας μεταφοράς φορολογητέας ύλης από τη μία πηγή στην άλλη.</a:t>
            </a:r>
            <a:endParaRPr lang="el-GR" sz="1400" b="1" dirty="0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flipV="1">
            <a:off x="8388424" y="5229200"/>
            <a:ext cx="288032" cy="1296144"/>
          </a:xfrm>
          <a:prstGeom prst="straightConnector1">
            <a:avLst/>
          </a:prstGeom>
          <a:ln w="22225">
            <a:solidFill>
              <a:schemeClr val="tx1"/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Έλλειψη"/>
          <p:cNvSpPr/>
          <p:nvPr/>
        </p:nvSpPr>
        <p:spPr>
          <a:xfrm>
            <a:off x="8172400" y="4797152"/>
            <a:ext cx="971600" cy="432048"/>
          </a:xfrm>
          <a:prstGeom prst="ellipse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el-GR" dirty="0" smtClean="0"/>
              <a:t>Επιβάρυνση Εισφοράς Αλληλεγγύης</a:t>
            </a:r>
            <a:endParaRPr lang="el-GR" dirty="0"/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251519" y="1196752"/>
          <a:ext cx="8712968" cy="2849880"/>
        </p:xfrm>
        <a:graphic>
          <a:graphicData uri="http://schemas.openxmlformats.org/drawingml/2006/table">
            <a:tbl>
              <a:tblPr firstRow="1" lastRow="1" bandRow="1">
                <a:tableStyleId>{85BE263C-DBD7-4A20-BB59-AAB30ACAA65A}</a:tableStyleId>
              </a:tblPr>
              <a:tblGrid>
                <a:gridCol w="706457"/>
                <a:gridCol w="1177427"/>
                <a:gridCol w="1179266"/>
                <a:gridCol w="1097094"/>
                <a:gridCol w="1149217"/>
                <a:gridCol w="1089120"/>
                <a:gridCol w="1293945"/>
                <a:gridCol w="1020442"/>
              </a:tblGrid>
              <a:tr h="43653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/>
                        <a:t>Έως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/>
                        <a:t>Πλήθος Φορολογούμενων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/>
                        <a:t>Δηλωθέν Ποσό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/>
                        <a:t>Εισφορά Παλιά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/>
                        <a:t>Ενεργός Συντελεστής Παλιός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/>
                        <a:t>Εισφορά Νέα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/>
                        <a:t>Ενεργός Συντελεστής Νέος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/>
                        <a:t>Μέση Επιβάρυνση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65353"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12.000 €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6.005.393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32.106.594.983 €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0 €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0,00%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0 €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 dirty="0"/>
                        <a:t>0,00%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 dirty="0"/>
                        <a:t>0 €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65353"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20.000 €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1.627.232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25.420.662.046 €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177.944.634 €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0,70%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129.665.317 €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 dirty="0"/>
                        <a:t>0,51%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 dirty="0"/>
                        <a:t>-30 €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65353"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25.000 €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410.458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9.068.707.079 €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126.961.899 €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1,40%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115.217.962 €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 dirty="0"/>
                        <a:t>1,27%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 dirty="0"/>
                        <a:t>-29 €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65353"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30.000 €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174.170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4.741.461.582 €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66.380.462 €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1,40%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93.556.999 €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1,97%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156 €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65353"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35.000 €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92.787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2.994.536.079 €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59.890.722 €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2,00%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76.434.207 €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2,55%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178 €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65353"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40.000 €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56.637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2.113.170.814 €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42.263.416 €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2,00%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65.200.565 €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3,09%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405 €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65353"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50.000 €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62.576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2.777.339.219 €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55.546.784 €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2,00%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103.548.217 €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3,73%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767 €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65353"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60.000 €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28.970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1.580.037.531 €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63.201.501 €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4,00%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70.007.035 €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4,43%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235 €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65353"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80.000 €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29.342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2.015.046.119 €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80.601.845 €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4,00%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104.009.990 €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5,16%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798 €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65353"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100.000 €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13.864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1.235.454.118 €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49.418.165 €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4,00%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74.465.135 €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6,03%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1.807 €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65353"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200.000 €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16.383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2.176.730.055 €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130.603.803 €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6,00%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152.507.138 €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7,01%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1.337 €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65353"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500.000 €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5.068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1.470.525.431 €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88.231.526 €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6,00%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122.585.278 €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8,34%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6.779 €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65353"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&gt; 500.000 €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1.423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1.906.938.701 €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152.555.096 €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8,00%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183.793.743 €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9,64%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21.953 €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65353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/>
                        <a:t>Σύνολο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 dirty="0"/>
                        <a:t>89.607.203.756 €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1.093.599.854 €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/>
                        <a:t>1.290.991.586 €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4" name="3 - TextBox"/>
          <p:cNvSpPr txBox="1"/>
          <p:nvPr/>
        </p:nvSpPr>
        <p:spPr>
          <a:xfrm>
            <a:off x="323528" y="4149080"/>
            <a:ext cx="85689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600" b="1" dirty="0" smtClean="0"/>
              <a:t>Από τον παραπάνω πίνακα προκύπτουν τα εξής συμπεράσματα</a:t>
            </a:r>
            <a:r>
              <a:rPr lang="en-US" sz="1600" b="1" dirty="0" smtClean="0"/>
              <a:t>:</a:t>
            </a:r>
          </a:p>
          <a:p>
            <a:pPr algn="just"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r>
              <a:rPr lang="el-GR" sz="1600" dirty="0" smtClean="0"/>
              <a:t>Ο νέος τρόπος υπολογισμού είναι προοδευτικότερος από τον παλιό αφού μειώνει το ποσό επιβάρυνσης για ποσά έως και 22.000 €, ενώ αυξάνει προοδευτικά τον φόρο στα μεγαλύτερα εισοδήματα.</a:t>
            </a:r>
          </a:p>
          <a:p>
            <a:pPr algn="just">
              <a:buFont typeface="Arial" pitchFamily="34" charset="0"/>
              <a:buChar char="•"/>
            </a:pPr>
            <a:r>
              <a:rPr lang="el-GR" sz="1600" dirty="0" smtClean="0"/>
              <a:t>Δεν υπάρχει πλέον μεγάλη οριακή επιβάρυνση κατά την αλλαγή των κλιμακίων.</a:t>
            </a:r>
          </a:p>
          <a:p>
            <a:pPr algn="just">
              <a:buFont typeface="Arial" pitchFamily="34" charset="0"/>
              <a:buChar char="•"/>
            </a:pPr>
            <a:r>
              <a:rPr lang="el-GR" sz="1600" dirty="0" smtClean="0"/>
              <a:t>Η μείωση της εισφοράς για εισοδήματα έως 22.000 € </a:t>
            </a:r>
            <a:r>
              <a:rPr lang="el-GR" sz="1600" b="1" dirty="0" smtClean="0"/>
              <a:t>μικραίνει την επιβάρυνση μισθωτών </a:t>
            </a:r>
            <a:r>
              <a:rPr lang="el-GR" sz="1600" dirty="0" smtClean="0"/>
              <a:t>και συνταξιούχων  που δηλώνουν εισοδήματα από 12.000  έως 22.000 € λόγω μείωσης του αφορολόγητου. </a:t>
            </a:r>
          </a:p>
          <a:p>
            <a:pPr algn="just">
              <a:buFont typeface="Arial" pitchFamily="34" charset="0"/>
              <a:buChar char="•"/>
            </a:pPr>
            <a:r>
              <a:rPr lang="el-GR" sz="1600" dirty="0" smtClean="0"/>
              <a:t>Στην ουσία γίνεται μία αναδιανομή εισοδήματος από τα μεγάλα εισοδήματα προς τα μικρότερα.</a:t>
            </a:r>
            <a:endParaRPr lang="el-GR" sz="16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Ενεργός Συντελεστής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l-GR" dirty="0" smtClean="0"/>
              <a:t>Η Τελική Φορολογική Επιβάρυνση είναι περισσότερο προοδευτική με Ελάφρυνση στα μικρά εισοδήματα</a:t>
            </a:r>
            <a:endParaRPr lang="el-GR" dirty="0"/>
          </a:p>
        </p:txBody>
      </p:sp>
      <p:graphicFrame>
        <p:nvGraphicFramePr>
          <p:cNvPr id="5" name="1 - Γράφημα"/>
          <p:cNvGraphicFramePr/>
          <p:nvPr/>
        </p:nvGraphicFramePr>
        <p:xfrm>
          <a:off x="107503" y="188640"/>
          <a:ext cx="8928993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55576" y="404664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Γράφημα Επιβάρυνσης – Οφέλους</a:t>
            </a:r>
            <a:br>
              <a:rPr lang="el-GR" dirty="0" smtClean="0"/>
            </a:br>
            <a:r>
              <a:rPr lang="el-GR" dirty="0" smtClean="0"/>
              <a:t>Παλιού </a:t>
            </a:r>
            <a:r>
              <a:rPr lang="en-US" dirty="0" smtClean="0"/>
              <a:t>Vs </a:t>
            </a:r>
            <a:r>
              <a:rPr lang="el-GR" dirty="0" smtClean="0"/>
              <a:t>Νέου</a:t>
            </a:r>
            <a:endParaRPr lang="el-GR" dirty="0"/>
          </a:p>
        </p:txBody>
      </p:sp>
      <p:graphicFrame>
        <p:nvGraphicFramePr>
          <p:cNvPr id="5" name="1 - Γράφημα"/>
          <p:cNvGraphicFramePr/>
          <p:nvPr/>
        </p:nvGraphicFramePr>
        <p:xfrm>
          <a:off x="251520" y="1412776"/>
          <a:ext cx="871296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Στοιχεία Νέου Τρόπου Φορολόγησης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Φόρος Εισοδημάτων Από Ενοίκια</a:t>
            </a:r>
            <a:endParaRPr lang="el-G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2400" cy="1108348"/>
          </a:xfrm>
        </p:spPr>
        <p:txBody>
          <a:bodyPr/>
          <a:lstStyle/>
          <a:p>
            <a:pPr algn="ctr"/>
            <a:r>
              <a:rPr lang="el-GR" dirty="0" smtClean="0"/>
              <a:t>Κλίμακα Φορολόγησης Ενοικίων</a:t>
            </a:r>
            <a:endParaRPr lang="el-GR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2195736" y="3573016"/>
          <a:ext cx="4320480" cy="1319784"/>
        </p:xfrm>
        <a:graphic>
          <a:graphicData uri="http://schemas.openxmlformats.org/drawingml/2006/table">
            <a:tbl>
              <a:tblPr/>
              <a:tblGrid>
                <a:gridCol w="2235397"/>
                <a:gridCol w="2085083"/>
              </a:tblGrid>
              <a:tr h="163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 b="1" dirty="0" smtClean="0">
                          <a:latin typeface="Calibri"/>
                          <a:ea typeface="Calibri"/>
                          <a:cs typeface="Calibri"/>
                        </a:rPr>
                        <a:t>Ενοίκια</a:t>
                      </a:r>
                      <a:endParaRPr lang="el-G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 b="1" dirty="0" smtClean="0">
                          <a:latin typeface="Calibri"/>
                          <a:ea typeface="Calibri"/>
                          <a:cs typeface="Calibri"/>
                        </a:rPr>
                        <a:t>Συντελεστής</a:t>
                      </a:r>
                      <a:endParaRPr lang="el-GR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>
                          <a:latin typeface="Calibri"/>
                          <a:ea typeface="Calibri"/>
                          <a:cs typeface="Calibri"/>
                        </a:rPr>
                        <a:t>0-12.000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>
                          <a:latin typeface="Calibri"/>
                          <a:ea typeface="Calibri"/>
                          <a:cs typeface="Calibri"/>
                        </a:rPr>
                        <a:t>15%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>
                          <a:latin typeface="Calibri"/>
                          <a:ea typeface="Calibri"/>
                          <a:cs typeface="Calibri"/>
                        </a:rPr>
                        <a:t>12.001 – 35.000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 dirty="0">
                          <a:latin typeface="Calibri"/>
                          <a:ea typeface="Calibri"/>
                          <a:cs typeface="Calibri"/>
                        </a:rPr>
                        <a:t>35%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9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>
                          <a:latin typeface="Calibri"/>
                          <a:ea typeface="Calibri"/>
                          <a:cs typeface="Calibri"/>
                        </a:rPr>
                        <a:t>35.001-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 dirty="0">
                          <a:latin typeface="Calibri"/>
                          <a:ea typeface="Calibri"/>
                          <a:cs typeface="Calibri"/>
                        </a:rPr>
                        <a:t>45%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4 - TextBox"/>
          <p:cNvSpPr txBox="1"/>
          <p:nvPr/>
        </p:nvSpPr>
        <p:spPr>
          <a:xfrm>
            <a:off x="539552" y="2780928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latin typeface="+mj-lt"/>
              </a:rPr>
              <a:t>Τα ενοίκια φορολογούνται αυτοτελώς, με τρεις συντελεστές.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512168"/>
          </a:xfrm>
        </p:spPr>
        <p:txBody>
          <a:bodyPr>
            <a:noAutofit/>
          </a:bodyPr>
          <a:lstStyle/>
          <a:p>
            <a:pPr algn="ctr"/>
            <a:r>
              <a:rPr lang="el-GR" sz="3600" dirty="0" smtClean="0"/>
              <a:t>Βασικά Στοιχεία Νέας Εκκαθάρισης.</a:t>
            </a: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400" dirty="0" smtClean="0"/>
              <a:t>Βάσει Στοιχείων Δηλώσεων 2015 (Εισοδήματα 2014)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l-GR" sz="2400" dirty="0" smtClean="0"/>
              <a:t>Στην Ανάλυση Περιλαμβάνεται η Εισφορά Αλληλεγγύης.</a:t>
            </a:r>
            <a:br>
              <a:rPr lang="el-GR" sz="2400" dirty="0" smtClean="0"/>
            </a:br>
            <a:r>
              <a:rPr lang="el-GR" sz="2400" dirty="0" smtClean="0"/>
              <a:t>Εισόδημα Από Ενοίκια.</a:t>
            </a:r>
            <a:endParaRPr lang="el-GR" sz="2400" dirty="0"/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251520" y="1772816"/>
          <a:ext cx="8568952" cy="3413760"/>
        </p:xfrm>
        <a:graphic>
          <a:graphicData uri="http://schemas.openxmlformats.org/drawingml/2006/table">
            <a:tbl>
              <a:tblPr/>
              <a:tblGrid>
                <a:gridCol w="1060919"/>
                <a:gridCol w="930343"/>
                <a:gridCol w="1191492"/>
                <a:gridCol w="1044596"/>
                <a:gridCol w="1191492"/>
                <a:gridCol w="1191492"/>
                <a:gridCol w="979309"/>
                <a:gridCol w="979309"/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l-GR" sz="1000" b="1" i="0" u="none" strike="noStrike" dirty="0">
                          <a:solidFill>
                            <a:srgbClr val="FFFFFF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000" b="1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000" b="1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l-GR" sz="1000" b="1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Παλιός Τρόπος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l-GR" sz="1000" b="1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Νέος Τρόπος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000" b="1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b="1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Εισόδημα Έως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Πλήθος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Εισόδημα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Σύνολο Φόρου Παλιό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Μέσος Φόρος Παλιό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Σύνολο Φόρου Νέο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Μέσος Φόρος Νέο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000" b="1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Επιπλέον Φόρος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00" b="0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9.000 €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1.545.538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3.348.393.305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368.323.264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238,31 €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502.258.996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324,97 €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86,66 €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00" b="0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12.000 €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59.182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612.689.072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67.395.798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1.138,79 €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91.903.361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1.552,89 €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414,11 €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00" b="0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20.000 €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51.851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784.956.310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127.643.637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2.461,74 €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150.299.349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2.898,68 €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436,94 €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00" b="0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25.000 €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11.887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264.638.784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59.654.062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5.018,43 €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64.109.825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5.393,27 €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374,84 €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00" b="0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30.000 €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6.600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180.054.038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44.514.589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6.744,63 €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47.206.465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7.152,49 €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407,86 €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00" b="0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35.000 €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4.027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130.476.331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35.035.436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8.700,13 €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36.043.844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8.950,54 €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250,41 €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00" b="0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40.000 €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2.504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93.760.722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26.205.693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10.465,53 €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27.476.900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10.973,20 €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507,67 €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00" b="0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50.000 €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3.071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136.323.104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39.605.646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12.896,66 €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43.396.605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14.131,10 €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1.234,44 €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00" b="0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80.000 €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3.207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196.039.651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64.068.191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19.977,61 €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70.273.746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21.912,61 €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1.935,00 €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00" b="0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100.000 €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647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57.662.891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19.627.190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30.335,69 €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23.151.069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35.782,18 €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5.446,49 €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00" b="0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150.000 €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566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67.509.972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24.834.649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43.877,47 €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27.459.719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48.515,40 €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4.637,93 €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00" b="0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300.000 €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265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51.795.595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19.500.682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73.587,48 €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23.489.896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88.641,12 €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15.053,64 €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00" b="0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800.000 €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14.699.221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5.737.284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163.922,40 €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7.680.387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219.439,63 €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55.517,23 €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000" b="0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&gt;800.000 </a:t>
                      </a:r>
                      <a:r>
                        <a:rPr lang="el-GR" sz="10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€</a:t>
                      </a:r>
                      <a:endParaRPr lang="el-GR" sz="1000" b="0" i="0" u="none" strike="noStrike">
                        <a:solidFill>
                          <a:srgbClr val="FFFFFF"/>
                        </a:solidFill>
                        <a:latin typeface="Cambria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3.879.957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1.582.862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527.620,77 €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2.101.729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700.576,43 €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0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172.955,65 €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000" b="1" i="0" u="none" strike="noStrike">
                          <a:solidFill>
                            <a:srgbClr val="FFFFFF"/>
                          </a:solidFill>
                          <a:latin typeface="Cambria"/>
                        </a:rPr>
                        <a:t>Σύνολα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1.689.383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5.942.878.951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903.728.981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9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1.116.851.891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9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CD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900" b="1" i="0" u="none" strike="noStrike" dirty="0">
                          <a:solidFill>
                            <a:srgbClr val="FFFFFF"/>
                          </a:solidFill>
                          <a:latin typeface="Cambria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2D1F"/>
                    </a:solidFill>
                  </a:tcPr>
                </a:tc>
              </a:tr>
            </a:tbl>
          </a:graphicData>
        </a:graphic>
      </p:graphicFrame>
      <p:sp>
        <p:nvSpPr>
          <p:cNvPr id="6" name="2 - Θέση κειμένου"/>
          <p:cNvSpPr txBox="1">
            <a:spLocks/>
          </p:cNvSpPr>
          <p:nvPr/>
        </p:nvSpPr>
        <p:spPr>
          <a:xfrm>
            <a:off x="323528" y="5301208"/>
            <a:ext cx="8424936" cy="1295543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l-GR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Η Τελική Φορολογική Επιβάρυνση </a:t>
            </a:r>
            <a:r>
              <a:rPr kumimoji="0" lang="el-G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είναι περισσότερο προοδευτική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. </a:t>
            </a:r>
            <a:endParaRPr kumimoji="0" lang="el-G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l-GR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Η υψηλότερη επιβάρυνση προσεγγίζει </a:t>
            </a:r>
            <a:r>
              <a:rPr kumimoji="0" lang="el-G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την επιβάρυνση των εισοδημάτων από μισθούς – συντάξεις επιχειρήσεις.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l-GR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Τα χαμηλά εισοδήματα από ενοίκια</a:t>
            </a:r>
            <a:r>
              <a:rPr kumimoji="0" lang="el-G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, εξακολουθούν φορολογούνται με πολύ μικρότερο συντελεστή σε σχέση με τα εισοδήματα από εμπορικές επιχειρήσεις. 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Ενεργός Συντελεστής</a:t>
            </a:r>
            <a:endParaRPr lang="el-GR" dirty="0"/>
          </a:p>
        </p:txBody>
      </p:sp>
      <p:graphicFrame>
        <p:nvGraphicFramePr>
          <p:cNvPr id="7" name="1 - Γράφημα"/>
          <p:cNvGraphicFramePr/>
          <p:nvPr/>
        </p:nvGraphicFramePr>
        <p:xfrm>
          <a:off x="179512" y="260648"/>
          <a:ext cx="878497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4"/>
            <a:ext cx="7315200" cy="1079519"/>
          </a:xfrm>
        </p:spPr>
        <p:txBody>
          <a:bodyPr>
            <a:noAutofit/>
          </a:bodyPr>
          <a:lstStyle/>
          <a:p>
            <a:pPr algn="just"/>
            <a:r>
              <a:rPr lang="el-GR" sz="1400" dirty="0" smtClean="0"/>
              <a:t>Συγκράτηση της επιπλέον επιβάρυνσης  (σε σχέση με το παρελθόν) για εισοδήματα από ενοίκια στο 3-4% του δηλωθέντος ποσού, ενώ βαθμιαία για πολύ μεγάλα εισοδήματα η επιπλέον επιβάρυνση φτάνει έως 15%, προσεγγίζοντας την επιβάρυνση των εισοδημάτων από Μισθούς – Συντάξεις και Επιχειρήσεις, κάνοντας την κατανομή βαρών πιο δίκαιη.</a:t>
            </a:r>
            <a:endParaRPr lang="el-GR" sz="14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Αποτελέσματα Μεταρρύθμισης </a:t>
            </a:r>
            <a:endParaRPr lang="el-GR" dirty="0"/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899592" y="1823402"/>
          <a:ext cx="7632846" cy="3765833"/>
        </p:xfrm>
        <a:graphic>
          <a:graphicData uri="http://schemas.openxmlformats.org/drawingml/2006/table">
            <a:tbl>
              <a:tblPr/>
              <a:tblGrid>
                <a:gridCol w="1272141"/>
                <a:gridCol w="1272141"/>
                <a:gridCol w="1272141"/>
                <a:gridCol w="1272141"/>
                <a:gridCol w="1272141"/>
                <a:gridCol w="1272141"/>
              </a:tblGrid>
              <a:tr h="388159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C. Impact Analysis - reform versus base case (New Data)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69">
                <a:tc>
                  <a:txBody>
                    <a:bodyPr/>
                    <a:lstStyle/>
                    <a:p>
                      <a:pPr algn="l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0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(Euro millions)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BASE CASE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REFORM R1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IMPACT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05">
                <a:tc>
                  <a:txBody>
                    <a:bodyPr/>
                    <a:lstStyle/>
                    <a:p>
                      <a:pPr algn="l" fontAlgn="b"/>
                      <a:r>
                        <a:rPr lang="el-G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520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solidarity contribution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1.291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20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PIT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8.119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8.997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7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PIT + solidarity contribution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9.212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10.288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780">
                <a:tc>
                  <a:txBody>
                    <a:bodyPr/>
                    <a:lstStyle/>
                    <a:p>
                      <a:pPr algn="l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7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tax on wages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5.075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7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tax on business income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1.340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7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tax on wages+ business income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6.415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6.868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7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tax on farming income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251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20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tax on rental income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1.111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20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tax on investment income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622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20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tax on capital gains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27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20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tax on martime income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117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205">
                <a:tc>
                  <a:txBody>
                    <a:bodyPr/>
                    <a:lstStyle/>
                    <a:p>
                      <a:pPr algn="l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7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personal tax credit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8.107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8.370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3 - TextBox"/>
          <p:cNvSpPr txBox="1"/>
          <p:nvPr/>
        </p:nvSpPr>
        <p:spPr>
          <a:xfrm>
            <a:off x="971600" y="5805264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Η Φορολόγηση </a:t>
            </a:r>
            <a:r>
              <a:rPr lang="el-GR" dirty="0" smtClean="0"/>
              <a:t>των μερισμάτων γίνεται αυτοτελώς με </a:t>
            </a:r>
            <a:r>
              <a:rPr lang="el-GR" b="1" dirty="0" smtClean="0"/>
              <a:t>συντελεστή 15%</a:t>
            </a:r>
            <a:endParaRPr lang="el-GR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Συνολικά Οφέλη Μεταρρύθμισης</a:t>
            </a:r>
            <a:endParaRPr lang="el-GR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1259632" y="3717031"/>
          <a:ext cx="6840761" cy="1800202"/>
        </p:xfrm>
        <a:graphic>
          <a:graphicData uri="http://schemas.openxmlformats.org/drawingml/2006/table">
            <a:tbl>
              <a:tblPr firstRow="1" lastRow="1" bandRow="1">
                <a:tableStyleId>{85BE263C-DBD7-4A20-BB59-AAB30ACAA65A}</a:tableStyleId>
              </a:tblPr>
              <a:tblGrid>
                <a:gridCol w="2376264"/>
                <a:gridCol w="1872208"/>
                <a:gridCol w="1592363"/>
                <a:gridCol w="999926"/>
              </a:tblGrid>
              <a:tr h="44475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/>
                        <a:t> 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Reform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 % col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/>
                        <a:t>Revenue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44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/>
                        <a:t>P.I.T.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u="none" strike="noStrike"/>
                        <a:t>703 €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u="none" strike="noStrike"/>
                        <a:t>88%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u="none" strike="noStrike"/>
                        <a:t>618 €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44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/>
                        <a:t>Solidarity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u="none" strike="noStrike"/>
                        <a:t>1.291 €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u="none" strike="noStrike"/>
                        <a:t>88%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u="none" strike="noStrike"/>
                        <a:t>1.136 €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65934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/>
                        <a:t> </a:t>
                      </a:r>
                      <a:endParaRPr lang="el-GR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u="none" strike="noStrike"/>
                        <a:t>1.994 €</a:t>
                      </a:r>
                      <a:endParaRPr lang="el-GR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u="none" strike="noStrike"/>
                        <a:t>88%</a:t>
                      </a:r>
                      <a:endParaRPr lang="el-GR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u="none" strike="noStrike" dirty="0"/>
                        <a:t>1.755 €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63567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Δημοσιονομικά Οφέλη 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79512" y="1447800"/>
            <a:ext cx="4104456" cy="397024"/>
          </a:xfrm>
        </p:spPr>
        <p:txBody>
          <a:bodyPr/>
          <a:lstStyle/>
          <a:p>
            <a:pPr algn="ctr"/>
            <a:r>
              <a:rPr lang="el-GR" dirty="0" smtClean="0"/>
              <a:t>Διαφορά Εσόδων 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860032" y="1340768"/>
            <a:ext cx="3826768" cy="504056"/>
          </a:xfrm>
        </p:spPr>
        <p:txBody>
          <a:bodyPr/>
          <a:lstStyle/>
          <a:p>
            <a:pPr algn="ctr"/>
            <a:r>
              <a:rPr lang="el-GR" dirty="0" smtClean="0"/>
              <a:t>Προέλευση Οφέλους</a:t>
            </a:r>
            <a:endParaRPr lang="el-GR" dirty="0"/>
          </a:p>
        </p:txBody>
      </p:sp>
      <p:graphicFrame>
        <p:nvGraphicFramePr>
          <p:cNvPr id="7" name="6 - Θέση περιεχομένου"/>
          <p:cNvGraphicFramePr>
            <a:graphicFrameLocks noGrp="1"/>
          </p:cNvGraphicFramePr>
          <p:nvPr>
            <p:ph sz="half" idx="4"/>
          </p:nvPr>
        </p:nvGraphicFramePr>
        <p:xfrm>
          <a:off x="251521" y="1916832"/>
          <a:ext cx="4032446" cy="2422536"/>
        </p:xfrm>
        <a:graphic>
          <a:graphicData uri="http://schemas.openxmlformats.org/drawingml/2006/table">
            <a:tbl>
              <a:tblPr firstRow="1" lastRow="1" bandRow="1">
                <a:tableStyleId>{85BE263C-DBD7-4A20-BB59-AAB30ACAA65A}</a:tableStyleId>
              </a:tblPr>
              <a:tblGrid>
                <a:gridCol w="675648"/>
                <a:gridCol w="1068886"/>
                <a:gridCol w="996876"/>
                <a:gridCol w="1291036"/>
              </a:tblGrid>
              <a:tr h="270061"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/>
                        <a:t>Εισόδημα Έως 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/>
                        <a:t>Εισφορά Παλιά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/>
                        <a:t>Εισφορά Νέα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 smtClean="0"/>
                        <a:t>Επιπλέον Δημοσιονομικό </a:t>
                      </a:r>
                      <a:r>
                        <a:rPr lang="el-GR" sz="900" u="none" strike="noStrike" dirty="0"/>
                        <a:t>όφελος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53444"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12.000 €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0 €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0 €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0 €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53444"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20.000 €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177.944.634 €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129.665.317 €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-48.279.317 €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53444"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25.000 €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126.961.899 €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115.217.962 €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-11.743.937 €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53444"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30.000 €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66.380.462 €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93.556.999 €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27.176.537 €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53444"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35.000 €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59.890.722 €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76.434.207 €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 dirty="0"/>
                        <a:t>16.543.486 €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53444"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40.000 €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42.263.416 €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65.200.565 €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22.937.149 €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53444"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50.000 €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55.546.784 €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103.548.217 €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48.001.433 €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53444"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60.000 €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63.201.501 €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70.007.035 €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6.805.534 €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53444"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80.000 €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80.601.845 €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104.009.990 €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23.408.145 €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53444"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100.000 €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49.418.165 €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74.465.135 €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25.046.970 €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53444"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200.000 €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130.603.803 €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152.507.138 €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21.903.335 €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53444"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500.000 €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88.231.526 €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122.585.278 €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34.353.752 €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53444"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&gt; 500.000 €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152.555.096 €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183.793.743 €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31.238.647 €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53444">
                <a:tc>
                  <a:txBody>
                    <a:bodyPr/>
                    <a:lstStyle/>
                    <a:p>
                      <a:pPr algn="l" fontAlgn="b"/>
                      <a:r>
                        <a:rPr lang="el-GR" sz="900" u="none" strike="noStrike"/>
                        <a:t>Σύνολο</a:t>
                      </a:r>
                      <a:endParaRPr lang="el-GR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1.093.599.854 €</a:t>
                      </a:r>
                      <a:endParaRPr lang="el-GR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1.290.991.586 €</a:t>
                      </a:r>
                      <a:endParaRPr lang="el-GR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 dirty="0"/>
                        <a:t>197.391.732 €</a:t>
                      </a:r>
                      <a:endParaRPr lang="el-GR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8" name="7 - Πίνακας"/>
          <p:cNvGraphicFramePr>
            <a:graphicFrameLocks noGrp="1"/>
          </p:cNvGraphicFramePr>
          <p:nvPr/>
        </p:nvGraphicFramePr>
        <p:xfrm>
          <a:off x="4427984" y="1916832"/>
          <a:ext cx="4283967" cy="1414636"/>
        </p:xfrm>
        <a:graphic>
          <a:graphicData uri="http://schemas.openxmlformats.org/drawingml/2006/table">
            <a:tbl>
              <a:tblPr firstRow="1" lastRow="1" bandRow="1">
                <a:tableStyleId>{85BE263C-DBD7-4A20-BB59-AAB30ACAA65A}</a:tableStyleId>
              </a:tblPr>
              <a:tblGrid>
                <a:gridCol w="1041101"/>
                <a:gridCol w="1153554"/>
                <a:gridCol w="1044656"/>
                <a:gridCol w="1044656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/>
                        <a:t>Εισόδημα Έως 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/>
                        <a:t>Πλήθος Φορολογούμενων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/>
                        <a:t>Δημοσιονομικό όφελος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/>
                        <a:t>Μέση Προέλευση Οφέλους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 smtClean="0"/>
                        <a:t>0-12.000 €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6.005.393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0,00 €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 dirty="0"/>
                        <a:t>0,00 €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/>
                        <a:t>25.000 €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2.037.690 €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-60.023.254,47 €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-29,46 €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/>
                        <a:t>50.000 €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386.170 €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114.658.604,16 €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296,91 €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/>
                        <a:t>100.000 €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72.176 €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55.260.648,52 €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765,64 €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87816"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 smtClean="0"/>
                        <a:t>&gt;500.000 </a:t>
                      </a:r>
                      <a:r>
                        <a:rPr lang="el-GR" sz="900" u="none" strike="noStrike" dirty="0"/>
                        <a:t>€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22.874 €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87.495.734,15 €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3.825,12 €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/>
                        <a:t>Σύνολο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8.524.303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/>
                        <a:t>197.391.732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 dirty="0"/>
                        <a:t>4.858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9" name="8 - TextBox"/>
          <p:cNvSpPr txBox="1"/>
          <p:nvPr/>
        </p:nvSpPr>
        <p:spPr>
          <a:xfrm>
            <a:off x="251520" y="4437112"/>
            <a:ext cx="40324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600" dirty="0" smtClean="0"/>
              <a:t>Το αναμενόμενο δημοσιονομικό όφελος με την νέα έκτακτη εισφορά ανέρχεται σε </a:t>
            </a:r>
            <a:r>
              <a:rPr lang="el-GR" sz="1600" b="1" dirty="0" smtClean="0"/>
              <a:t>1.291 εκ. </a:t>
            </a:r>
            <a:r>
              <a:rPr lang="el-GR" sz="1600" dirty="0" smtClean="0"/>
              <a:t>Το επιπλέον όφελος σε σχέση με το παλιό σύστημα επιβολής της εισφοράς είναι </a:t>
            </a:r>
            <a:r>
              <a:rPr lang="el-GR" sz="1600" b="1" dirty="0" smtClean="0"/>
              <a:t>197 εκ €.</a:t>
            </a:r>
            <a:endParaRPr lang="el-GR" sz="1600" b="1" dirty="0"/>
          </a:p>
        </p:txBody>
      </p:sp>
      <p:sp>
        <p:nvSpPr>
          <p:cNvPr id="10" name="9 - TextBox"/>
          <p:cNvSpPr txBox="1"/>
          <p:nvPr/>
        </p:nvSpPr>
        <p:spPr>
          <a:xfrm>
            <a:off x="4427984" y="3429000"/>
            <a:ext cx="43204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600" dirty="0" smtClean="0"/>
              <a:t>Από τον παραπάνω πίνακα γίνεται αντιληπτό ότι το επιπλέον ποσό εισπράττεται από του δηλούντες  εισοδήματα πάνω από 25.000 € ενώ παράλληλα ανακατανέμεται ένα μέρος του φόρου από τα μικρά εισοδήματα  στα πολύ υψηλά. Αυτό τονίζει και την έντονη προοδευτικότητα του τρόπου επιβολής της νέας έκτακτης εισφοράς</a:t>
            </a:r>
            <a:endParaRPr lang="el-GR" sz="1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Autofit/>
          </a:bodyPr>
          <a:lstStyle/>
          <a:p>
            <a:pPr algn="ctr"/>
            <a:r>
              <a:rPr lang="el-GR" sz="2800" dirty="0" smtClean="0"/>
              <a:t>Μέσος Ενεργός Συντελεστής &amp; Οριακοί Συντελεστές</a:t>
            </a:r>
            <a:endParaRPr lang="el-GR" sz="2800" dirty="0"/>
          </a:p>
        </p:txBody>
      </p:sp>
      <p:graphicFrame>
        <p:nvGraphicFramePr>
          <p:cNvPr id="3" name="1 - Γράφημα"/>
          <p:cNvGraphicFramePr/>
          <p:nvPr/>
        </p:nvGraphicFramePr>
        <p:xfrm>
          <a:off x="179512" y="764704"/>
          <a:ext cx="5904656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3 - Γράφημα"/>
          <p:cNvGraphicFramePr/>
          <p:nvPr/>
        </p:nvGraphicFramePr>
        <p:xfrm>
          <a:off x="179512" y="3717032"/>
          <a:ext cx="6048672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4 - TextBox"/>
          <p:cNvSpPr txBox="1"/>
          <p:nvPr/>
        </p:nvSpPr>
        <p:spPr>
          <a:xfrm>
            <a:off x="6156176" y="908720"/>
            <a:ext cx="26642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600" dirty="0" smtClean="0"/>
              <a:t>Από το γράφημα που παρουσιάζει πως κινείται ο μέσος ενεργός συντελεστής γίνεται αντιληπτή, τόσο η προοδευτικότητα του νέου τρόπου επιβολής της έκτακτης εισφοράς όσο και ομαλότερη πορεία επιβολής της </a:t>
            </a:r>
            <a:endParaRPr lang="el-GR" sz="1600" dirty="0"/>
          </a:p>
        </p:txBody>
      </p:sp>
      <p:sp>
        <p:nvSpPr>
          <p:cNvPr id="6" name="5 - TextBox"/>
          <p:cNvSpPr txBox="1"/>
          <p:nvPr/>
        </p:nvSpPr>
        <p:spPr>
          <a:xfrm>
            <a:off x="6156176" y="3789041"/>
            <a:ext cx="28083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600" dirty="0" smtClean="0"/>
              <a:t>Από το γράφημα που παρουσιάζει πως μεταβάλλεται ο οριακός συντελεστής γίνεται αντιληπτή, ότι έχουν εξαλείφει τα σημεία όπου παλαιότερα παρουσιαζόταν τρομακτικό ποσοστό αύξησης του οριακού συντελεστή</a:t>
            </a:r>
            <a:endParaRPr lang="el-GR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2400" cy="1362075"/>
          </a:xfrm>
        </p:spPr>
        <p:txBody>
          <a:bodyPr/>
          <a:lstStyle/>
          <a:p>
            <a:pPr algn="ctr"/>
            <a:r>
              <a:rPr lang="el-GR" dirty="0" smtClean="0"/>
              <a:t>Φορολόγηση Εισοδημάτων Από Μισθούς – Συντάξεις &amp; Επιχειρήσεις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3905398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l-GR" b="1" dirty="0" smtClean="0"/>
              <a:t>Η Φορολόγηση </a:t>
            </a:r>
            <a:r>
              <a:rPr lang="el-GR" dirty="0" smtClean="0"/>
              <a:t>των εισοδημάτων από Μισθούς – Συντάξεις &amp; Επιχειρήσεις, γίνεται πλέον με μία ενιαία κλίμακα η οποία εφαρμόζεται στο σύνολο των εισοδημάτων των παραπάνω πηγών.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b="1" dirty="0" smtClean="0"/>
              <a:t>Διατηρείται η μείωση </a:t>
            </a:r>
            <a:r>
              <a:rPr lang="el-GR" dirty="0" smtClean="0"/>
              <a:t>φόρου για τα εισοδήματα που αφορούν σε μισθούς και συντάξεις.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b="1" dirty="0" smtClean="0"/>
              <a:t>Ο προσδιορισμός </a:t>
            </a:r>
            <a:r>
              <a:rPr lang="el-GR" dirty="0" smtClean="0"/>
              <a:t>του ύψους της μείωσης του φόρου καθορίζεται πλέον από τα τέκνα που βαρύνουν τον Φορολογούμενο που αποκτά εισοδήματα από μισθούς και συντάξεις.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dirty="0" smtClean="0"/>
              <a:t>Αποφεύγεται η δυνατότητα επιμερισμού εισοδημάτων μεταξύ μισθών και επιχειρήσεων για σκοπούς ευνοϊκότερης φορολόγησης.   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63272" cy="778098"/>
          </a:xfrm>
        </p:spPr>
        <p:txBody>
          <a:bodyPr>
            <a:noAutofit/>
          </a:bodyPr>
          <a:lstStyle/>
          <a:p>
            <a:pPr algn="ctr"/>
            <a:r>
              <a:rPr lang="el-GR" sz="2800" dirty="0" smtClean="0"/>
              <a:t>Νέα Κλίμακα Φορολογίας Εισοδήματος</a:t>
            </a:r>
            <a:r>
              <a:rPr lang="en-US" sz="2800" dirty="0" smtClean="0"/>
              <a:t> </a:t>
            </a:r>
            <a:r>
              <a:rPr lang="el-GR" sz="2800" dirty="0" smtClean="0"/>
              <a:t>Μισθών – Συντάξεων &amp; Επιχειρήσεων</a:t>
            </a:r>
            <a:endParaRPr lang="el-GR" sz="2800" dirty="0"/>
          </a:p>
        </p:txBody>
      </p:sp>
      <p:sp>
        <p:nvSpPr>
          <p:cNvPr id="6" name="5 - TextBox"/>
          <p:cNvSpPr txBox="1"/>
          <p:nvPr/>
        </p:nvSpPr>
        <p:spPr>
          <a:xfrm>
            <a:off x="251520" y="1196752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400" dirty="0" smtClean="0">
                <a:latin typeface="+mj-lt"/>
              </a:rPr>
              <a:t>Το εισόδημα από μισθούς (συντάξεις) και επιχειρηματική δραστηριότητα φορολογείται αθροιστικά</a:t>
            </a:r>
            <a:r>
              <a:rPr lang="en-US" sz="1400" dirty="0" smtClean="0">
                <a:latin typeface="+mj-lt"/>
              </a:rPr>
              <a:t> </a:t>
            </a:r>
            <a:r>
              <a:rPr lang="el-GR" sz="1400" dirty="0" smtClean="0">
                <a:latin typeface="+mj-lt"/>
              </a:rPr>
              <a:t>με την κλίμακα που παρουσιάζεται στον παρακάτω πίνακα. </a:t>
            </a:r>
          </a:p>
        </p:txBody>
      </p:sp>
      <p:graphicFrame>
        <p:nvGraphicFramePr>
          <p:cNvPr id="9" name="8 - Πίνακας"/>
          <p:cNvGraphicFramePr>
            <a:graphicFrameLocks noGrp="1"/>
          </p:cNvGraphicFramePr>
          <p:nvPr/>
        </p:nvGraphicFramePr>
        <p:xfrm>
          <a:off x="1979712" y="1772816"/>
          <a:ext cx="5328592" cy="1261872"/>
        </p:xfrm>
        <a:graphic>
          <a:graphicData uri="http://schemas.openxmlformats.org/drawingml/2006/table">
            <a:tbl>
              <a:tblPr firstRow="1">
                <a:tableStyleId>{85BE263C-DBD7-4A20-BB59-AAB30ACAA65A}</a:tableStyleId>
              </a:tblPr>
              <a:tblGrid>
                <a:gridCol w="2743724"/>
                <a:gridCol w="2584868"/>
              </a:tblGrid>
              <a:tr h="376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 dirty="0" smtClean="0"/>
                        <a:t>Εισόδημα (Μισθοί,</a:t>
                      </a:r>
                      <a:r>
                        <a:rPr lang="el-GR" sz="1200" baseline="0" dirty="0" smtClean="0"/>
                        <a:t> Συντάξεις, Επιχ. Δραστηριότητα)</a:t>
                      </a:r>
                      <a:endParaRPr lang="el-GR"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200" dirty="0" smtClean="0"/>
                        <a:t>Φορ</a:t>
                      </a:r>
                      <a:r>
                        <a:rPr lang="en-US" sz="1200" dirty="0"/>
                        <a:t>. </a:t>
                      </a:r>
                      <a:r>
                        <a:rPr lang="el-GR" sz="1200" dirty="0"/>
                        <a:t>Συντελεστής</a:t>
                      </a:r>
                      <a:endParaRPr lang="el-GR"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1939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/>
                        <a:t>0 - 20.000</a:t>
                      </a:r>
                      <a:endParaRPr lang="el-GR"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/>
                        <a:t>22%</a:t>
                      </a:r>
                      <a:endParaRPr lang="el-GR"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9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/>
                        <a:t>20.001 - 30.000</a:t>
                      </a:r>
                      <a:endParaRPr lang="el-GR"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/>
                        <a:t>29%</a:t>
                      </a:r>
                      <a:endParaRPr lang="el-GR"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9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/>
                        <a:t>30.001 - 40.000</a:t>
                      </a:r>
                      <a:endParaRPr lang="el-GR"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/>
                        <a:t>37%</a:t>
                      </a:r>
                      <a:endParaRPr lang="el-GR"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9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/>
                        <a:t>40.001 –</a:t>
                      </a:r>
                      <a:endParaRPr lang="el-GR"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/>
                        <a:t>45%</a:t>
                      </a:r>
                      <a:endParaRPr lang="el-GR"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1" name="10 - Ορθογώνιο"/>
          <p:cNvSpPr/>
          <p:nvPr/>
        </p:nvSpPr>
        <p:spPr>
          <a:xfrm>
            <a:off x="323528" y="3140968"/>
            <a:ext cx="856895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1400" b="1" dirty="0" smtClean="0"/>
              <a:t>Η έκπτωση φόρου για τα εισοδήματα που αφορούν σε μισθούς και συντάξεις διατηρείται </a:t>
            </a:r>
            <a:r>
              <a:rPr lang="el-GR" sz="1400" dirty="0" smtClean="0"/>
              <a:t>αλλά </a:t>
            </a:r>
            <a:r>
              <a:rPr lang="el-GR" sz="1400" b="1" dirty="0" smtClean="0"/>
              <a:t>αλλάζει ο τρόπος προσδιορισμού</a:t>
            </a:r>
            <a:r>
              <a:rPr lang="el-GR" sz="1400" dirty="0" smtClean="0"/>
              <a:t> της κατά τον οποίο </a:t>
            </a:r>
            <a:r>
              <a:rPr lang="el-GR" sz="1400" b="1" dirty="0" smtClean="0"/>
              <a:t>λαμβάνονται πλέον υπόψη τα τέκνα που βαρύνουν τους φορολογούμενους.</a:t>
            </a:r>
            <a:endParaRPr lang="el-GR" sz="1400" b="1" dirty="0"/>
          </a:p>
        </p:txBody>
      </p:sp>
      <p:graphicFrame>
        <p:nvGraphicFramePr>
          <p:cNvPr id="14" name="13 - Πίνακας"/>
          <p:cNvGraphicFramePr>
            <a:graphicFrameLocks noGrp="1"/>
          </p:cNvGraphicFramePr>
          <p:nvPr/>
        </p:nvGraphicFramePr>
        <p:xfrm>
          <a:off x="611560" y="3933056"/>
          <a:ext cx="7704856" cy="946236"/>
        </p:xfrm>
        <a:graphic>
          <a:graphicData uri="http://schemas.openxmlformats.org/drawingml/2006/table">
            <a:tbl>
              <a:tblPr firstRow="1" lastRow="1">
                <a:tableStyleId>{85BE263C-DBD7-4A20-BB59-AAB30ACAA65A}</a:tableStyleId>
              </a:tblPr>
              <a:tblGrid>
                <a:gridCol w="3470723"/>
                <a:gridCol w="983124"/>
                <a:gridCol w="1027810"/>
                <a:gridCol w="938435"/>
                <a:gridCol w="1284764"/>
              </a:tblGrid>
              <a:tr h="185710">
                <a:tc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 dirty="0"/>
                        <a:t> </a:t>
                      </a:r>
                      <a:endParaRPr lang="el-GR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/>
                        <a:t>Χωρίς Τέκνα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 smtClean="0"/>
                        <a:t>1 Τέκνο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2 </a:t>
                      </a:r>
                      <a:r>
                        <a:rPr lang="el-GR" sz="1100" u="none" strike="noStrike" dirty="0" smtClean="0"/>
                        <a:t>Τέκνα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/>
                        <a:t>&gt;</a:t>
                      </a:r>
                      <a:r>
                        <a:rPr lang="el-GR" sz="1100" u="none" strike="noStrike" dirty="0" smtClean="0"/>
                        <a:t> </a:t>
                      </a:r>
                      <a:r>
                        <a:rPr lang="en-US" sz="1100" u="none" strike="noStrike" dirty="0" smtClean="0"/>
                        <a:t>2 </a:t>
                      </a:r>
                      <a:r>
                        <a:rPr lang="el-GR" sz="1100" u="none" strike="noStrike" dirty="0" smtClean="0"/>
                        <a:t>Τέκνα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8571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 smtClean="0"/>
                        <a:t>Ποσό</a:t>
                      </a:r>
                      <a:r>
                        <a:rPr lang="el-GR" sz="1100" u="none" strike="noStrike" baseline="0" dirty="0" smtClean="0"/>
                        <a:t> Μείωσης Φόρου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 dirty="0"/>
                        <a:t>          1.900 </a:t>
                      </a:r>
                      <a:r>
                        <a:rPr lang="el-GR" sz="1100" u="none" strike="noStrike" dirty="0" smtClean="0"/>
                        <a:t> €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 dirty="0"/>
                        <a:t>           1.950 </a:t>
                      </a:r>
                      <a:r>
                        <a:rPr lang="el-GR" sz="1100" u="none" strike="noStrike" dirty="0" smtClean="0"/>
                        <a:t>€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 dirty="0"/>
                        <a:t>         2.000 </a:t>
                      </a:r>
                      <a:r>
                        <a:rPr lang="el-GR" sz="1100" u="none" strike="noStrike" dirty="0" smtClean="0"/>
                        <a:t>€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 dirty="0"/>
                        <a:t>                 </a:t>
                      </a:r>
                      <a:r>
                        <a:rPr lang="el-GR" sz="1100" u="none" strike="noStrike" dirty="0" smtClean="0"/>
                        <a:t>2.100 € 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8571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/>
                        <a:t>-- </a:t>
                      </a:r>
                      <a:r>
                        <a:rPr lang="el-GR" sz="1100" u="none" strike="noStrike" dirty="0" smtClean="0"/>
                        <a:t>Ελάττωση</a:t>
                      </a:r>
                      <a:r>
                        <a:rPr lang="el-GR" sz="1100" u="none" strike="noStrike" baseline="0" dirty="0" smtClean="0"/>
                        <a:t> Μείωσης Φόρου Ανά 1.000 €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 dirty="0" smtClean="0"/>
                        <a:t>10 €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u="none" strike="noStrike" dirty="0" smtClean="0"/>
                        <a:t>10 €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u="none" strike="noStrike" dirty="0" smtClean="0"/>
                        <a:t>10 €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 dirty="0" smtClean="0"/>
                        <a:t>10 €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/>
                        <a:t>-- </a:t>
                      </a:r>
                      <a:r>
                        <a:rPr lang="el-GR" sz="1100" u="none" strike="noStrike" dirty="0" smtClean="0"/>
                        <a:t>Εκκίνηση Ελάττωσης Μείωσης Φόρου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 dirty="0"/>
                        <a:t>        </a:t>
                      </a:r>
                      <a:r>
                        <a:rPr lang="el-GR" sz="1100" u="none" strike="noStrike" dirty="0" smtClean="0"/>
                        <a:t>20.000 € 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 dirty="0"/>
                        <a:t>         </a:t>
                      </a:r>
                      <a:r>
                        <a:rPr lang="el-GR" sz="1100" u="none" strike="noStrike" dirty="0" smtClean="0"/>
                        <a:t>20.000 € 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 dirty="0"/>
                        <a:t>       </a:t>
                      </a:r>
                      <a:r>
                        <a:rPr lang="el-GR" sz="1100" u="none" strike="noStrike" dirty="0" smtClean="0"/>
                        <a:t>20.000 € 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 dirty="0"/>
                        <a:t>               </a:t>
                      </a:r>
                      <a:r>
                        <a:rPr lang="el-GR" sz="1100" u="none" strike="noStrike" dirty="0" smtClean="0"/>
                        <a:t>20.000 € 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4553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 smtClean="0"/>
                        <a:t>Αντιστοίχηση Μείωσης</a:t>
                      </a:r>
                      <a:r>
                        <a:rPr lang="el-GR" sz="1100" u="none" strike="noStrike" baseline="0" dirty="0" smtClean="0"/>
                        <a:t> Σε Αφορολόγητο Εισόδημα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 dirty="0"/>
                        <a:t>          </a:t>
                      </a:r>
                      <a:r>
                        <a:rPr lang="el-GR" sz="1100" u="none" strike="noStrike" dirty="0" smtClean="0"/>
                        <a:t>8.636 € 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 dirty="0"/>
                        <a:t>           </a:t>
                      </a:r>
                      <a:r>
                        <a:rPr lang="el-GR" sz="1100" u="none" strike="noStrike" dirty="0" smtClean="0"/>
                        <a:t>8.864 € 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 dirty="0"/>
                        <a:t>         </a:t>
                      </a:r>
                      <a:r>
                        <a:rPr lang="el-GR" sz="1100" u="none" strike="noStrike" dirty="0" smtClean="0"/>
                        <a:t>9.091 € 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 dirty="0"/>
                        <a:t>                 </a:t>
                      </a:r>
                      <a:r>
                        <a:rPr lang="el-GR" sz="1100" u="none" strike="noStrike" dirty="0" smtClean="0"/>
                        <a:t>9.545 € 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15" name="14 - TextBox"/>
          <p:cNvSpPr txBox="1"/>
          <p:nvPr/>
        </p:nvSpPr>
        <p:spPr>
          <a:xfrm>
            <a:off x="251520" y="5157192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400" dirty="0" smtClean="0">
                <a:latin typeface="+mj-lt"/>
              </a:rPr>
              <a:t>Μείωση φόρου για όσους έχουν περισσότερα των 2 παιδιών παραμένει η ίδια με το παρελθόν ενώ λαμβάνεται πλέον υπόψη το βάρος των τέκνων για τον προσδιορισμό του αφορολογήτου.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Στοιχεία Νέου Τρόπου Φορολόγησης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Φόρος Μισθωτών Υπηρεσιών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512" y="404664"/>
            <a:ext cx="8784976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600" dirty="0" smtClean="0"/>
              <a:t>Βασικά Στοιχεία Νέας Εκκαθάρισης.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2200" dirty="0" smtClean="0"/>
              <a:t>Βάσει Στοιχείων Δηλώσεων 2015 (Εισοδήματα 2014)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l-GR" sz="2200" dirty="0" smtClean="0"/>
              <a:t>Στην Ανάλυση Περιλαμβάνεται η Εισφορά Αλληλεγγύης.</a:t>
            </a:r>
            <a:br>
              <a:rPr lang="el-GR" sz="2200" dirty="0" smtClean="0"/>
            </a:br>
            <a:r>
              <a:rPr lang="el-GR" sz="2200" dirty="0" smtClean="0"/>
              <a:t>Εισόδημα </a:t>
            </a:r>
            <a:r>
              <a:rPr lang="el-GR" sz="2200" b="1" dirty="0" smtClean="0"/>
              <a:t>Μόνο</a:t>
            </a:r>
            <a:r>
              <a:rPr lang="el-GR" sz="2200" dirty="0" smtClean="0"/>
              <a:t> Μισθωτών Υπηρεσιών / Συντάξεων</a:t>
            </a:r>
            <a:r>
              <a:rPr lang="en-US" sz="2200" dirty="0" smtClean="0"/>
              <a:t> </a:t>
            </a:r>
            <a:r>
              <a:rPr lang="el-GR" sz="2200" dirty="0" smtClean="0"/>
              <a:t>Και Πάνω Από Δύο (2) Τέκνα</a:t>
            </a:r>
            <a:endParaRPr lang="el-GR" sz="2200" dirty="0"/>
          </a:p>
        </p:txBody>
      </p:sp>
      <p:sp>
        <p:nvSpPr>
          <p:cNvPr id="5" name="4 - TextBox"/>
          <p:cNvSpPr txBox="1"/>
          <p:nvPr/>
        </p:nvSpPr>
        <p:spPr>
          <a:xfrm>
            <a:off x="179512" y="5445225"/>
            <a:ext cx="8784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1200" b="1" dirty="0" smtClean="0"/>
              <a:t>Οι </a:t>
            </a:r>
            <a:r>
              <a:rPr lang="el-GR" sz="1200" b="1" dirty="0" err="1" smtClean="0"/>
              <a:t>τρίτεκνοι</a:t>
            </a:r>
            <a:r>
              <a:rPr lang="el-GR" sz="1200" b="1" dirty="0" smtClean="0"/>
              <a:t> και πολύτεκνοι </a:t>
            </a:r>
            <a:r>
              <a:rPr lang="el-GR" sz="1200" dirty="0" smtClean="0"/>
              <a:t>μισθωτοί/συνταξιούχοι με εισόδημα έως </a:t>
            </a:r>
            <a:r>
              <a:rPr lang="el-GR" sz="1200" b="1" dirty="0" smtClean="0"/>
              <a:t>60.000 €</a:t>
            </a:r>
            <a:r>
              <a:rPr lang="el-GR" sz="1200" dirty="0" smtClean="0"/>
              <a:t> έχουν μείωση φόρου (Πλήρης Προστασία).</a:t>
            </a:r>
            <a:endParaRPr lang="el-GR" sz="1200" b="1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1200" b="1" dirty="0" smtClean="0"/>
              <a:t>Προοδευτικότερη κλίμακα </a:t>
            </a:r>
            <a:r>
              <a:rPr lang="el-GR" sz="1200" dirty="0" smtClean="0"/>
              <a:t>με κλιμακωτή επιβάρυνση των υψηλότερων εισοδημάτων (άνω των 60.000 € έως 5% του δηλωθέντος εισοδήματός τους.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1200" b="1" dirty="0" smtClean="0"/>
              <a:t>Ποσοστό 38% δεν πληρώνει φόρο </a:t>
            </a:r>
            <a:r>
              <a:rPr lang="el-GR" sz="1200" dirty="0" smtClean="0"/>
              <a:t>, ποσοστό 61% θα πληρώνει λιγότερο φόρο, ενώ 1% θα επιβαρυνθεί προοδευτικά λόγω πολύ υψηλού εισοδήματος έως 5% του δηλωθέντος εισοδήματος</a:t>
            </a:r>
            <a:endParaRPr lang="en-US" sz="1200" dirty="0" smtClean="0"/>
          </a:p>
        </p:txBody>
      </p:sp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683568" y="2564904"/>
          <a:ext cx="7776863" cy="2808311"/>
        </p:xfrm>
        <a:graphic>
          <a:graphicData uri="http://schemas.openxmlformats.org/drawingml/2006/table">
            <a:tbl>
              <a:tblPr firstRow="1" lastRow="1" bandRow="1">
                <a:tableStyleId>{85BE263C-DBD7-4A20-BB59-AAB30ACAA65A}</a:tableStyleId>
              </a:tblPr>
              <a:tblGrid>
                <a:gridCol w="792088"/>
                <a:gridCol w="720080"/>
                <a:gridCol w="576064"/>
                <a:gridCol w="936104"/>
                <a:gridCol w="936104"/>
                <a:gridCol w="1008112"/>
                <a:gridCol w="936104"/>
                <a:gridCol w="1100368"/>
                <a:gridCol w="771839"/>
              </a:tblGrid>
              <a:tr h="391031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latin typeface="+mj-lt"/>
                        </a:rPr>
                        <a:t>Από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latin typeface="+mj-lt"/>
                        </a:rPr>
                        <a:t> Έως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latin typeface="+mj-lt"/>
                        </a:rPr>
                        <a:t>Πλήθος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latin typeface="+mj-lt"/>
                        </a:rPr>
                        <a:t>Δηλωθέν Ποσό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 smtClean="0">
                          <a:latin typeface="+mj-lt"/>
                        </a:rPr>
                        <a:t>Φόρος Νέος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latin typeface="+mj-lt"/>
                        </a:rPr>
                        <a:t>Μέσος Ενεργός Συντελεστής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 smtClean="0">
                          <a:latin typeface="+mj-lt"/>
                        </a:rPr>
                        <a:t>Φόρος Παλιός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latin typeface="+mj-lt"/>
                        </a:rPr>
                        <a:t>Μέσος Ενεργός Συντελεστής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u="none" strike="noStrike" dirty="0">
                          <a:latin typeface="+mj-lt"/>
                        </a:rPr>
                        <a:t>Μέση Επιβάρυνση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</a:tr>
              <a:tr h="201440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0 €</a:t>
                      </a:r>
                      <a:endParaRPr lang="el-GR" sz="1100" b="1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 dirty="0">
                          <a:latin typeface="+mj-lt"/>
                        </a:rPr>
                        <a:t>9.000 €</a:t>
                      </a:r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51.941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197.932.917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0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0,00%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0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0,00%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0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</a:tr>
              <a:tr h="201440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9.000 €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15.000 €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 dirty="0">
                          <a:latin typeface="+mj-lt"/>
                        </a:rPr>
                        <a:t>38.880</a:t>
                      </a:r>
                      <a:endParaRPr lang="el-GR" sz="1100" b="0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479.818.679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24.715.760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5,15%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26.143.258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5,45%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-37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</a:tr>
              <a:tr h="201440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15.000 €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20.000 €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26.178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450.145.361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47.050.385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 dirty="0">
                          <a:latin typeface="+mj-lt"/>
                        </a:rPr>
                        <a:t>10,45%</a:t>
                      </a:r>
                      <a:endParaRPr lang="el-GR" sz="1100" b="0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47.209.197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 dirty="0">
                          <a:latin typeface="+mj-lt"/>
                        </a:rPr>
                        <a:t>10,49%</a:t>
                      </a:r>
                      <a:endParaRPr lang="el-GR" sz="1100" b="0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-6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</a:tr>
              <a:tr h="201440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20.000 €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30.000 €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13.648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321.451.752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 dirty="0">
                          <a:latin typeface="+mj-lt"/>
                        </a:rPr>
                        <a:t>50.764.561</a:t>
                      </a:r>
                      <a:endParaRPr lang="el-GR" sz="1100" b="0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15,79%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51.102.343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15,90%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-25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</a:tr>
              <a:tr h="201440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30.000 €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42.000 €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3.980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138.370.667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32.264.293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 dirty="0">
                          <a:latin typeface="+mj-lt"/>
                        </a:rPr>
                        <a:t>23,32%</a:t>
                      </a:r>
                      <a:endParaRPr lang="el-GR" sz="1100" b="0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34.217.094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24,73%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-491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</a:tr>
              <a:tr h="201440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42.000 €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60.000 €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1.327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63.811.357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19.576.578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 dirty="0">
                          <a:latin typeface="+mj-lt"/>
                        </a:rPr>
                        <a:t>30,68%</a:t>
                      </a:r>
                      <a:endParaRPr lang="el-GR" sz="1100" b="0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19.655.493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30,80%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-59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</a:tr>
              <a:tr h="201440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60.000 €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80.000 €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406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27.701.870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10.391.023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 dirty="0">
                          <a:latin typeface="+mj-lt"/>
                        </a:rPr>
                        <a:t>37,51%</a:t>
                      </a:r>
                      <a:endParaRPr lang="el-GR" sz="1100" b="0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10.022.660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36,18%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907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</a:tr>
              <a:tr h="201440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80.000 €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100.000 €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203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18.290.300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7.634.018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 dirty="0">
                          <a:latin typeface="+mj-lt"/>
                        </a:rPr>
                        <a:t>41,74%</a:t>
                      </a:r>
                      <a:endParaRPr lang="el-GR" sz="1100" b="0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 dirty="0">
                          <a:latin typeface="+mj-lt"/>
                        </a:rPr>
                        <a:t>7.053.438</a:t>
                      </a:r>
                      <a:endParaRPr lang="el-GR" sz="1100" b="0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38,56%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2.860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</a:tr>
              <a:tr h="201440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100.000 €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250.000 €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366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61.401.941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29.397.734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47,88%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 dirty="0">
                          <a:latin typeface="+mj-lt"/>
                        </a:rPr>
                        <a:t>27.020.732</a:t>
                      </a:r>
                      <a:endParaRPr lang="el-GR" sz="1100" b="0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44,01%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6.495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</a:tr>
              <a:tr h="201440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250.000 €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1.000.000 €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16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10.460.054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5.563.446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53,19%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 dirty="0">
                          <a:latin typeface="+mj-lt"/>
                        </a:rPr>
                        <a:t>5.122.827</a:t>
                      </a:r>
                      <a:endParaRPr lang="el-GR" sz="1100" b="0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48,98%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27.539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</a:tr>
              <a:tr h="201440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1.000.000 €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4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6.412.984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3.479.745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54,26%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3.179.692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 dirty="0">
                          <a:latin typeface="+mj-lt"/>
                        </a:rPr>
                        <a:t>49,58%</a:t>
                      </a:r>
                      <a:endParaRPr lang="el-GR" sz="1100" b="0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75.013</a:t>
                      </a:r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</a:tr>
              <a:tr h="201440">
                <a:tc>
                  <a:txBody>
                    <a:bodyPr/>
                    <a:lstStyle/>
                    <a:p>
                      <a:pPr algn="l" fontAlgn="ctr"/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l-GR" sz="1100" b="0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136.949</a:t>
                      </a:r>
                      <a:endParaRPr lang="el-GR" sz="1100" b="1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1.775.797.882</a:t>
                      </a:r>
                      <a:endParaRPr lang="el-GR" sz="1100" b="1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230.837.544</a:t>
                      </a:r>
                      <a:endParaRPr lang="el-GR" sz="1100" b="1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l-GR" sz="1100" b="1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u="none" strike="noStrike">
                          <a:latin typeface="+mj-lt"/>
                        </a:rPr>
                        <a:t>230.726.734</a:t>
                      </a:r>
                      <a:endParaRPr lang="el-GR" sz="1100" b="1" i="0" u="none" strike="noStrike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l-GR" sz="1100" b="1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l-GR" sz="1100" b="0" i="0" u="none" strike="noStrike" dirty="0">
                        <a:latin typeface="+mj-lt"/>
                      </a:endParaRPr>
                    </a:p>
                  </a:txBody>
                  <a:tcPr marL="6875" marR="6875" marT="687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Δικαιοσύνη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719</TotalTime>
  <Words>4056</Words>
  <Application>Microsoft Office PowerPoint</Application>
  <PresentationFormat>Προβολή στην οθόνη (4:3)</PresentationFormat>
  <Paragraphs>1603</Paragraphs>
  <Slides>37</Slides>
  <Notes>6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37</vt:i4>
      </vt:variant>
    </vt:vector>
  </HeadingPairs>
  <TitlesOfParts>
    <vt:vector size="38" baseType="lpstr">
      <vt:lpstr>Δικαιοσύνη</vt:lpstr>
      <vt:lpstr>Μεταρρύθμιση Φορολογίας Εισοδήματος</vt:lpstr>
      <vt:lpstr>Εισφορά Αλληλεγγύης</vt:lpstr>
      <vt:lpstr>Επιβάρυνση Εισφοράς Αλληλεγγύης</vt:lpstr>
      <vt:lpstr>Δημοσιονομικά Οφέλη </vt:lpstr>
      <vt:lpstr>Μέσος Ενεργός Συντελεστής &amp; Οριακοί Συντελεστές</vt:lpstr>
      <vt:lpstr>Φορολόγηση Εισοδημάτων Από Μισθούς – Συντάξεις &amp; Επιχειρήσεις</vt:lpstr>
      <vt:lpstr>Νέα Κλίμακα Φορολογίας Εισοδήματος Μισθών – Συντάξεων &amp; Επιχειρήσεων</vt:lpstr>
      <vt:lpstr>Φόρος Μισθωτών Υπηρεσιών</vt:lpstr>
      <vt:lpstr>Βασικά Στοιχεία Νέας Εκκαθάρισης. Βάσει Στοιχείων Δηλώσεων 2015 (Εισοδήματα 2014) Στην Ανάλυση Περιλαμβάνεται η Εισφορά Αλληλεγγύης. Εισόδημα Μόνο Μισθωτών Υπηρεσιών / Συντάξεων Και Πάνω Από Δύο (2) Τέκνα</vt:lpstr>
      <vt:lpstr>Μέσος Ενεργός Συντελεστής Τρίτεκνων - Πολύτεκνων</vt:lpstr>
      <vt:lpstr>Γράφημα Επιβάρυνσης – Οφέλους Παλιού Vs Νέου (Τρίτεκνοι Πολύτεκνοι)</vt:lpstr>
      <vt:lpstr>Βασικά Στοιχεία Νέας Εκκαθάρισης. Βάσει Στοιχείων Δηλώσεων 2015 (Εισοδήματα 2014) Στην Ανάλυση Περιλαμβάνεται η Εισφορά Αλληλεγγύης. Εισόδημα Μόνο Μισθωτών Υπηρεσιών / Συντάξεων Και Δύο (2) Τέκνα</vt:lpstr>
      <vt:lpstr>Μέσος Ενεργός Συντελεστής Δίτεκνων </vt:lpstr>
      <vt:lpstr>Γράφημα Επιβάρυνσης – Οφέλους Παλιού Vs Νέου Δύο Τέκνα</vt:lpstr>
      <vt:lpstr>Βασικά Στοιχεία Νέας Εκκαθάρισης. Βάσει Στοιχείων Δηλώσεων 2015 (Εισοδήματα 2014) Στην Ανάλυση Περιλαμβάνεται η Εισφορά Αλληλεγγύης. Εισόδημα Μόνο Μισθωτών Υπηρεσιών / Συντάξεων Και Ένα (1) Τέκνο</vt:lpstr>
      <vt:lpstr>Μέσος Ενεργός Συντελεστής Ένα Τέκνο </vt:lpstr>
      <vt:lpstr>Γράφημα Επιβάρυνσης – Οφέλους Παλιού Vs Νέου Ένα Τέκνο</vt:lpstr>
      <vt:lpstr>Βασικά Στοιχεία Νέας Εκκαθάρισης. Βάσει Στοιχείων Δηλώσεων 2015 (Εισοδήματα 2014) Στην Ανάλυση Περιλαμβάνεται η Εισφορά Αλληλεγγύης. Εισόδημα Μόνο Μισθωτών Υπηρεσιών / Συντάξεων Χωρίς Τέκνο</vt:lpstr>
      <vt:lpstr>Μέσος Ενεργός Συντελεστής Χωρίς Τέκνο</vt:lpstr>
      <vt:lpstr>Γράφημα Επιβάρυνσης – Οφέλους Παλιού Vs Νέου Χωρίς Τέκνο</vt:lpstr>
      <vt:lpstr>Βασικά Στοιχεία Νέας Εκκαθάρισης. Βάσει Στοιχείων Δηλώσεων 2015 (Εισοδήματα 2014) Στην Ανάλυση Περιλαμβάνεται η Εισφορά Αλληλεγγύης. Εισόδημα Μόνο Μισθωτών Υπηρεσιών / Συντάξεων Σύνοψη</vt:lpstr>
      <vt:lpstr>Μέσος Ενεργός Συντελεστής Σύνοψη</vt:lpstr>
      <vt:lpstr>Γράφημα Επιβάρυνσης – Οφέλους Παλιού Vs Νέου Σύνοψη</vt:lpstr>
      <vt:lpstr>Φόρος Επιχειρήσεων</vt:lpstr>
      <vt:lpstr>Βασικά Στοιχεία Νέας Εκκαθάρισης. Βάσει Στοιχείων Δηλώσεων 2015 (Εισοδήματα 2014) Στην Ανάλυση Περιλαμβάνεται η Εισφορά Αλληλεγγύης. Εισόδημα Μόνο Επιχειρήσεων</vt:lpstr>
      <vt:lpstr>Ενεργός Συντελεστής</vt:lpstr>
      <vt:lpstr>Γράφημα Επιβάρυνσης – Οφέλους Παλιού Vs Νέου</vt:lpstr>
      <vt:lpstr>Φόρος Μισθών &amp; Επιχειρήσεων</vt:lpstr>
      <vt:lpstr>Βασικά Στοιχεία Νέας Εκκαθάρισης. Βάσει Στοιχείων Δηλώσεων 2015 (Εισοδήματα 2014) Στην Ανάλυση Περιλαμβάνεται η Εισφορά Αλληλεγγύης. Εισόδημα Μισθών &amp; Επιχειρήσεων. Οι υπολογισμοί έχουν γίνει στη βάση αφορολόγητου 2.000 € (Φορολογούμενος με 2 παιδιά)</vt:lpstr>
      <vt:lpstr>Ενεργός Συντελεστής</vt:lpstr>
      <vt:lpstr>Γράφημα Επιβάρυνσης – Οφέλους Παλιού Vs Νέου</vt:lpstr>
      <vt:lpstr>Φόρος Εισοδημάτων Από Ενοίκια</vt:lpstr>
      <vt:lpstr>Κλίμακα Φορολόγησης Ενοικίων</vt:lpstr>
      <vt:lpstr>Βασικά Στοιχεία Νέας Εκκαθάρισης. Βάσει Στοιχείων Δηλώσεων 2015 (Εισοδήματα 2014) Στην Ανάλυση Περιλαμβάνεται η Εισφορά Αλληλεγγύης. Εισόδημα Από Ενοίκια.</vt:lpstr>
      <vt:lpstr>Ενεργός Συντελεστής</vt:lpstr>
      <vt:lpstr>Αποτελέσματα Μεταρρύθμισης </vt:lpstr>
      <vt:lpstr>Συνολικά Οφέλη Μεταρρύθμισης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Φόρος Μισθωτών Υπηρεσιών</dc:title>
  <dc:creator>user</dc:creator>
  <cp:lastModifiedBy>user</cp:lastModifiedBy>
  <cp:revision>88</cp:revision>
  <dcterms:created xsi:type="dcterms:W3CDTF">2016-03-23T07:12:40Z</dcterms:created>
  <dcterms:modified xsi:type="dcterms:W3CDTF">2016-05-05T13:29:40Z</dcterms:modified>
</cp:coreProperties>
</file>